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5"/>
  </p:notesMasterIdLst>
  <p:sldIdLst>
    <p:sldId id="256" r:id="rId2"/>
    <p:sldId id="285" r:id="rId3"/>
    <p:sldId id="286" r:id="rId4"/>
    <p:sldId id="287" r:id="rId5"/>
    <p:sldId id="273" r:id="rId6"/>
    <p:sldId id="290" r:id="rId7"/>
    <p:sldId id="291" r:id="rId8"/>
    <p:sldId id="292" r:id="rId9"/>
    <p:sldId id="293" r:id="rId10"/>
    <p:sldId id="294" r:id="rId11"/>
    <p:sldId id="288" r:id="rId12"/>
    <p:sldId id="289" r:id="rId13"/>
    <p:sldId id="282" r:id="rId14"/>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51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124" autoAdjust="0"/>
  </p:normalViewPr>
  <p:slideViewPr>
    <p:cSldViewPr snapToGrid="0" snapToObjects="1">
      <p:cViewPr varScale="1">
        <p:scale>
          <a:sx n="111" d="100"/>
          <a:sy n="111" d="100"/>
        </p:scale>
        <p:origin x="-2232" y="-12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interSettings" Target="printerSettings/printerSettings1.bin"/><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201644695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baseline="0" dirty="0" smtClean="0"/>
              <a:t>10x better than just using # of businesses in each census tract</a:t>
            </a:r>
          </a:p>
          <a:p>
            <a:pPr lvl="0" rtl="0">
              <a:spcBef>
                <a:spcPts val="0"/>
              </a:spcBef>
              <a:buNone/>
            </a:pPr>
            <a:r>
              <a:rPr lang="en-US" baseline="0" dirty="0" smtClean="0"/>
              <a:t>2x better than using # of businesses, but cutting some of the most extreme outliers</a:t>
            </a:r>
          </a:p>
          <a:p>
            <a:pPr lvl="0" rtl="0">
              <a:spcBef>
                <a:spcPts val="0"/>
              </a:spcBef>
              <a:buNone/>
            </a:pPr>
            <a:r>
              <a:rPr lang="en-US" baseline="0" dirty="0" smtClean="0"/>
              <a:t>My resulting range of Scores is narrower than the input, which is good since the really high and really low scoring tracts all have very few businesses in them (i.e., small number stats) so they aren’t very trustworthy for the model.</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lang="en-US" baseline="0"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Census</a:t>
            </a:r>
            <a:r>
              <a:rPr lang="en-US" baseline="0" dirty="0" smtClean="0"/>
              <a:t> tracts are subdivisions used by the US Census.</a:t>
            </a:r>
          </a:p>
          <a:p>
            <a:pPr lvl="0" rtl="0">
              <a:spcBef>
                <a:spcPts val="0"/>
              </a:spcBef>
              <a:buNone/>
            </a:pPr>
            <a:r>
              <a:rPr lang="en-US" baseline="0" dirty="0" smtClean="0"/>
              <a:t>There are supposed to be about 5000 people in each census tract, which seems to be true for the city of SD.</a:t>
            </a:r>
          </a:p>
          <a:p>
            <a:pPr lvl="0" rtl="0">
              <a:spcBef>
                <a:spcPts val="0"/>
              </a:spcBef>
              <a:buNone/>
            </a:pPr>
            <a:r>
              <a:rPr lang="en-US" baseline="0" dirty="0" smtClean="0"/>
              <a:t>Of course this means that there’s a wide range in the physical sizes of different census tracts with very sparsely populated tracts being physically much larger.</a:t>
            </a:r>
          </a:p>
          <a:p>
            <a:pPr lvl="0" rtl="0">
              <a:spcBef>
                <a:spcPts val="0"/>
              </a:spcBef>
              <a:buNone/>
            </a:pPr>
            <a:r>
              <a:rPr lang="en-US" baseline="0" dirty="0" smtClean="0"/>
              <a:t>This is the resolution of my model, in other words, I predict how successful a business will be in a given census tract.</a:t>
            </a:r>
            <a:endParaRPr lang="en-US"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smtClean="0"/>
              <a:t>The City of San Diego wants to use DATA to improve things.</a:t>
            </a:r>
          </a:p>
          <a:p>
            <a:pPr marL="0" lvl="0" indent="0">
              <a:spcBef>
                <a:spcPts val="0"/>
              </a:spcBef>
              <a:buFont typeface="Arial"/>
              <a:buNone/>
            </a:pPr>
            <a:r>
              <a:rPr lang="en-US" i="0" dirty="0" smtClean="0"/>
              <a:t>Specifically, using information about different</a:t>
            </a:r>
            <a:r>
              <a:rPr lang="en-US" i="0" baseline="0" dirty="0" smtClean="0"/>
              <a:t> parts of SD and how well businesses have done there in the past, </a:t>
            </a:r>
            <a:r>
              <a:rPr lang="en-US" i="0" dirty="0" smtClean="0"/>
              <a:t>I can </a:t>
            </a:r>
            <a:r>
              <a:rPr lang="en-US" sz="1100" i="0" dirty="0" smtClean="0"/>
              <a:t>predict</a:t>
            </a:r>
            <a:r>
              <a:rPr lang="en-US" sz="1100" i="0" baseline="0" dirty="0" smtClean="0"/>
              <a:t> the place where businesses will be most successful.</a:t>
            </a:r>
            <a:endParaRPr lang="en" sz="1100" i="0" dirty="0" smtClean="0"/>
          </a:p>
          <a:p>
            <a:pPr marL="0" lvl="0" indent="0">
              <a:spcBef>
                <a:spcPts val="0"/>
              </a:spcBef>
              <a:buFont typeface="Arial"/>
              <a:buNone/>
            </a:pPr>
            <a:endParaRPr i="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After discussions with SD</a:t>
            </a:r>
            <a:r>
              <a:rPr lang="en-US" baseline="0" dirty="0" smtClean="0"/>
              <a:t> officials, including people in the Data Office and the Business Development Office, we decided, given the dataset, that a good measure of a business’ success is how long it’s been around.</a:t>
            </a:r>
          </a:p>
          <a:p>
            <a:pPr lvl="0" rtl="0">
              <a:spcBef>
                <a:spcPts val="0"/>
              </a:spcBef>
              <a:buNone/>
            </a:pPr>
            <a:r>
              <a:rPr lang="en-US" baseline="0" dirty="0" smtClean="0"/>
              <a:t>So I took the list of all current businesses in SD and calculated the median age of all businesses in each census tract.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T</a:t>
            </a:r>
            <a:r>
              <a:rPr lang="en-US" baseline="0" dirty="0" smtClean="0"/>
              <a:t>o avoid overinterpreting my results as a direct estimate of business lifetime</a:t>
            </a:r>
            <a:r>
              <a:rPr lang="en-US" dirty="0" smtClean="0"/>
              <a:t>, I scaled the ages of the businesses to</a:t>
            </a:r>
            <a:r>
              <a:rPr lang="en-US" baseline="0" dirty="0" smtClean="0"/>
              <a:t> </a:t>
            </a:r>
            <a:r>
              <a:rPr lang="en-US" dirty="0" smtClean="0"/>
              <a:t>numbers</a:t>
            </a:r>
            <a:r>
              <a:rPr lang="en-US" baseline="0" dirty="0" smtClean="0"/>
              <a:t> between 1 and 100 that I call the WhereSIOUS score.</a:t>
            </a:r>
          </a:p>
          <a:p>
            <a:pPr lvl="0" rtl="0">
              <a:spcBef>
                <a:spcPts val="0"/>
              </a:spcBef>
              <a:buNone/>
            </a:pPr>
            <a:r>
              <a:rPr lang="en-US" baseline="0" dirty="0" smtClean="0"/>
              <a:t>So my model predicts the WhereSIOUS score for a given census tract and that number gives a sense of how successful a business will be in that tract where larger numbers correspond to a more successful business.</a:t>
            </a:r>
            <a:endParaRPr 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992767"/>
            <a:ext cx="8520600" cy="27368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3778833"/>
            <a:ext cx="8520600" cy="10568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474833"/>
            <a:ext cx="8520600" cy="26180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4202967"/>
            <a:ext cx="8520600" cy="17344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867800"/>
            <a:ext cx="8520600" cy="11224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136150" y="85367"/>
            <a:ext cx="8884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136150" y="1028633"/>
            <a:ext cx="8884800" cy="4555200"/>
          </a:xfrm>
          <a:prstGeom prst="rect">
            <a:avLst/>
          </a:prstGeom>
        </p:spPr>
        <p:txBody>
          <a:bodyPr lIns="91425" tIns="91425" rIns="91425" bIns="91425" anchor="t" anchorCtr="0"/>
          <a:lstStyle>
            <a:lvl1pPr lvl="0">
              <a:spcBef>
                <a:spcPts val="0"/>
              </a:spcBef>
              <a:buChar char="●"/>
              <a:defRPr/>
            </a:lvl1pPr>
            <a:lvl2pPr lvl="1">
              <a:spcBef>
                <a:spcPts val="0"/>
              </a:spcBef>
              <a:buChar char="○"/>
              <a:defRPr/>
            </a:lvl2pPr>
            <a:lvl3pPr lvl="2">
              <a:spcBef>
                <a:spcPts val="0"/>
              </a:spcBef>
              <a:buChar char="■"/>
              <a:defRPr/>
            </a:lvl3pPr>
            <a:lvl4pPr lvl="3">
              <a:spcBef>
                <a:spcPts val="0"/>
              </a:spcBef>
              <a:buChar char="●"/>
              <a:defRPr/>
            </a:lvl4pPr>
            <a:lvl5pPr lvl="4">
              <a:spcBef>
                <a:spcPts val="0"/>
              </a:spcBef>
              <a:buChar char="○"/>
              <a:defRPr/>
            </a:lvl5pPr>
            <a:lvl6pPr lvl="5">
              <a:spcBef>
                <a:spcPts val="0"/>
              </a:spcBef>
              <a:buChar char="■"/>
              <a:defRPr/>
            </a:lvl6pPr>
            <a:lvl7pPr lvl="6">
              <a:spcBef>
                <a:spcPts val="0"/>
              </a:spcBef>
              <a:buChar char="●"/>
              <a:defRPr/>
            </a:lvl7pPr>
            <a:lvl8pPr lvl="7">
              <a:spcBef>
                <a:spcPts val="0"/>
              </a:spcBef>
              <a:buChar char="○"/>
              <a:defRPr/>
            </a:lvl8pPr>
            <a:lvl9pPr lvl="8">
              <a:spcBef>
                <a:spcPts val="0"/>
              </a:spcBef>
              <a:buChar char="■"/>
              <a:defRPr/>
            </a:lvl9pPr>
          </a:lstStyle>
          <a:p>
            <a:endParaRPr/>
          </a:p>
        </p:txBody>
      </p:sp>
      <p:sp>
        <p:nvSpPr>
          <p:cNvPr id="19" name="Shape 19"/>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593367"/>
            <a:ext cx="85206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593367"/>
            <a:ext cx="85206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740800"/>
            <a:ext cx="2808000" cy="10076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852800"/>
            <a:ext cx="2808000" cy="42392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600200"/>
            <a:ext cx="6367800" cy="54544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33"/>
            <a:ext cx="4572000" cy="6858000"/>
          </a:xfrm>
          <a:prstGeom prst="rect">
            <a:avLst/>
          </a:prstGeom>
          <a:solidFill>
            <a:schemeClr val="dk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644233"/>
            <a:ext cx="4045200" cy="19764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3737433"/>
            <a:ext cx="4045200" cy="16468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965600"/>
            <a:ext cx="3837000" cy="4926800"/>
          </a:xfrm>
          <a:prstGeom prst="rect">
            <a:avLst/>
          </a:prstGeom>
        </p:spPr>
        <p:txBody>
          <a:bodyPr lIns="91425" tIns="91425" rIns="91425" bIns="91425" anchor="ctr" anchorCtr="0"/>
          <a:lstStyle>
            <a:lvl1pPr lvl="0">
              <a:spcBef>
                <a:spcPts val="0"/>
              </a:spcBef>
              <a:buClr>
                <a:schemeClr val="dk1"/>
              </a:buClr>
              <a:defRPr>
                <a:solidFill>
                  <a:schemeClr val="dk1"/>
                </a:solidFill>
              </a:defRPr>
            </a:lvl1pPr>
            <a:lvl2pPr lvl="1">
              <a:spcBef>
                <a:spcPts val="0"/>
              </a:spcBef>
              <a:buClr>
                <a:schemeClr val="dk1"/>
              </a:buClr>
              <a:defRPr>
                <a:solidFill>
                  <a:schemeClr val="dk1"/>
                </a:solidFill>
              </a:defRPr>
            </a:lvl2pPr>
            <a:lvl3pPr lvl="2">
              <a:spcBef>
                <a:spcPts val="0"/>
              </a:spcBef>
              <a:buClr>
                <a:schemeClr val="dk1"/>
              </a:buClr>
              <a:defRPr>
                <a:solidFill>
                  <a:schemeClr val="dk1"/>
                </a:solidFill>
              </a:defRPr>
            </a:lvl3pPr>
            <a:lvl4pPr lvl="3">
              <a:spcBef>
                <a:spcPts val="0"/>
              </a:spcBef>
              <a:buClr>
                <a:schemeClr val="dk1"/>
              </a:buClr>
              <a:defRPr>
                <a:solidFill>
                  <a:schemeClr val="dk1"/>
                </a:solidFill>
              </a:defRPr>
            </a:lvl4pPr>
            <a:lvl5pPr lvl="4">
              <a:spcBef>
                <a:spcPts val="0"/>
              </a:spcBef>
              <a:buClr>
                <a:schemeClr val="dk1"/>
              </a:buClr>
              <a:defRPr>
                <a:solidFill>
                  <a:schemeClr val="dk1"/>
                </a:solidFill>
              </a:defRPr>
            </a:lvl5pPr>
            <a:lvl6pPr lvl="5">
              <a:spcBef>
                <a:spcPts val="0"/>
              </a:spcBef>
              <a:buClr>
                <a:schemeClr val="dk1"/>
              </a:buClr>
              <a:defRPr>
                <a:solidFill>
                  <a:schemeClr val="dk1"/>
                </a:solidFill>
              </a:defRPr>
            </a:lvl6pPr>
            <a:lvl7pPr lvl="6">
              <a:spcBef>
                <a:spcPts val="0"/>
              </a:spcBef>
              <a:buClr>
                <a:schemeClr val="dk1"/>
              </a:buClr>
              <a:defRPr>
                <a:solidFill>
                  <a:schemeClr val="dk1"/>
                </a:solidFill>
              </a:defRPr>
            </a:lvl7pPr>
            <a:lvl8pPr lvl="7">
              <a:spcBef>
                <a:spcPts val="0"/>
              </a:spcBef>
              <a:buClr>
                <a:schemeClr val="dk1"/>
              </a:buClr>
              <a:defRPr>
                <a:solidFill>
                  <a:schemeClr val="dk1"/>
                </a:solidFill>
              </a:defRPr>
            </a:lvl8pPr>
            <a:lvl9pPr lvl="8">
              <a:spcBef>
                <a:spcPts val="0"/>
              </a:spcBef>
              <a:buClr>
                <a:schemeClr val="dk1"/>
              </a:buClr>
              <a:defRPr>
                <a:solidFill>
                  <a:schemeClr val="dk1"/>
                </a:solidFill>
              </a:defRPr>
            </a:lvl9pPr>
          </a:lstStyle>
          <a:p>
            <a:endParaRPr/>
          </a:p>
        </p:txBody>
      </p:sp>
      <p:sp>
        <p:nvSpPr>
          <p:cNvPr id="40" name="Shape 40"/>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5640767"/>
            <a:ext cx="5998800" cy="8068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593367"/>
            <a:ext cx="8520600" cy="7636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536633"/>
            <a:ext cx="8520600" cy="45552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lt2"/>
              </a:buClr>
              <a:buSzPct val="100000"/>
              <a:defRPr sz="1800">
                <a:solidFill>
                  <a:schemeClr val="lt2"/>
                </a:solidFill>
              </a:defRPr>
            </a:lvl1pPr>
            <a:lvl2pPr lvl="1">
              <a:lnSpc>
                <a:spcPct val="115000"/>
              </a:lnSpc>
              <a:spcBef>
                <a:spcPts val="0"/>
              </a:spcBef>
              <a:spcAft>
                <a:spcPts val="1600"/>
              </a:spcAft>
              <a:buClr>
                <a:schemeClr val="lt2"/>
              </a:buClr>
              <a:defRPr>
                <a:solidFill>
                  <a:schemeClr val="lt2"/>
                </a:solidFill>
              </a:defRPr>
            </a:lvl2pPr>
            <a:lvl3pPr lvl="2">
              <a:lnSpc>
                <a:spcPct val="115000"/>
              </a:lnSpc>
              <a:spcBef>
                <a:spcPts val="0"/>
              </a:spcBef>
              <a:spcAft>
                <a:spcPts val="1600"/>
              </a:spcAft>
              <a:buClr>
                <a:schemeClr val="lt2"/>
              </a:buClr>
              <a:defRPr>
                <a:solidFill>
                  <a:schemeClr val="lt2"/>
                </a:solidFill>
              </a:defRPr>
            </a:lvl3pPr>
            <a:lvl4pPr lvl="3">
              <a:lnSpc>
                <a:spcPct val="115000"/>
              </a:lnSpc>
              <a:spcBef>
                <a:spcPts val="0"/>
              </a:spcBef>
              <a:spcAft>
                <a:spcPts val="1600"/>
              </a:spcAft>
              <a:buClr>
                <a:schemeClr val="lt2"/>
              </a:buClr>
              <a:defRPr>
                <a:solidFill>
                  <a:schemeClr val="lt2"/>
                </a:solidFill>
              </a:defRPr>
            </a:lvl4pPr>
            <a:lvl5pPr lvl="4">
              <a:lnSpc>
                <a:spcPct val="115000"/>
              </a:lnSpc>
              <a:spcBef>
                <a:spcPts val="0"/>
              </a:spcBef>
              <a:spcAft>
                <a:spcPts val="1600"/>
              </a:spcAft>
              <a:buClr>
                <a:schemeClr val="lt2"/>
              </a:buClr>
              <a:defRPr>
                <a:solidFill>
                  <a:schemeClr val="lt2"/>
                </a:solidFill>
              </a:defRPr>
            </a:lvl5pPr>
            <a:lvl6pPr lvl="5">
              <a:lnSpc>
                <a:spcPct val="115000"/>
              </a:lnSpc>
              <a:spcBef>
                <a:spcPts val="0"/>
              </a:spcBef>
              <a:spcAft>
                <a:spcPts val="1600"/>
              </a:spcAft>
              <a:buClr>
                <a:schemeClr val="lt2"/>
              </a:buClr>
              <a:defRPr>
                <a:solidFill>
                  <a:schemeClr val="lt2"/>
                </a:solidFill>
              </a:defRPr>
            </a:lvl6pPr>
            <a:lvl7pPr lvl="6">
              <a:lnSpc>
                <a:spcPct val="115000"/>
              </a:lnSpc>
              <a:spcBef>
                <a:spcPts val="0"/>
              </a:spcBef>
              <a:spcAft>
                <a:spcPts val="1600"/>
              </a:spcAft>
              <a:buClr>
                <a:schemeClr val="lt2"/>
              </a:buClr>
              <a:defRPr>
                <a:solidFill>
                  <a:schemeClr val="lt2"/>
                </a:solidFill>
              </a:defRPr>
            </a:lvl7pPr>
            <a:lvl8pPr lvl="7">
              <a:lnSpc>
                <a:spcPct val="115000"/>
              </a:lnSpc>
              <a:spcBef>
                <a:spcPts val="0"/>
              </a:spcBef>
              <a:spcAft>
                <a:spcPts val="1600"/>
              </a:spcAft>
              <a:buClr>
                <a:schemeClr val="lt2"/>
              </a:buClr>
              <a:defRPr>
                <a:solidFill>
                  <a:schemeClr val="lt2"/>
                </a:solidFill>
              </a:defRPr>
            </a:lvl8pPr>
            <a:lvl9pPr lvl="8">
              <a:lnSpc>
                <a:spcPct val="115000"/>
              </a:lnSpc>
              <a:spcBef>
                <a:spcPts val="0"/>
              </a:spcBef>
              <a:spcAft>
                <a:spcPts val="1600"/>
              </a:spcAft>
              <a:buClr>
                <a:schemeClr val="lt2"/>
              </a:buClr>
              <a:defRPr>
                <a:solidFill>
                  <a:schemeClr val="lt2"/>
                </a:solidFill>
              </a:defRPr>
            </a:lvl9pPr>
          </a:lstStyle>
          <a:p>
            <a:endParaRPr/>
          </a:p>
        </p:txBody>
      </p:sp>
      <p:sp>
        <p:nvSpPr>
          <p:cNvPr id="8" name="Shape 8"/>
          <p:cNvSpPr txBox="1">
            <a:spLocks noGrp="1"/>
          </p:cNvSpPr>
          <p:nvPr>
            <p:ph type="sldNum" idx="12"/>
          </p:nvPr>
        </p:nvSpPr>
        <p:spPr>
          <a:xfrm>
            <a:off x="8472457" y="6217621"/>
            <a:ext cx="548700" cy="5248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lt2"/>
                </a:solidFill>
              </a:rPr>
              <a:t>‹#›</a:t>
            </a:fld>
            <a:endParaRPr lang="en" sz="1000">
              <a:solidFill>
                <a:schemeClr val="lt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jpeg"/><Relationship Id="rId6" Type="http://schemas.openxmlformats.org/officeDocument/2006/relationships/image" Target="../media/image11.png"/><Relationship Id="rId7" Type="http://schemas.openxmlformats.org/officeDocument/2006/relationships/image" Target="../media/image12.jpg"/><Relationship Id="rId8" Type="http://schemas.openxmlformats.org/officeDocument/2006/relationships/image" Target="../media/image13.jp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0" y="297492"/>
            <a:ext cx="8520600" cy="2036662"/>
          </a:xfrm>
          <a:prstGeom prst="rect">
            <a:avLst/>
          </a:prstGeom>
        </p:spPr>
        <p:txBody>
          <a:bodyPr lIns="91425" tIns="91425" rIns="91425" bIns="91425" anchor="b" anchorCtr="0">
            <a:noAutofit/>
          </a:bodyPr>
          <a:lstStyle/>
          <a:p>
            <a:pPr lvl="0">
              <a:spcBef>
                <a:spcPts val="0"/>
              </a:spcBef>
              <a:buNone/>
            </a:pPr>
            <a:r>
              <a:rPr lang="en" dirty="0"/>
              <a:t>WhereSIOUS - San Diego</a:t>
            </a:r>
          </a:p>
          <a:p>
            <a:pPr lvl="0">
              <a:spcBef>
                <a:spcPts val="0"/>
              </a:spcBef>
              <a:buNone/>
            </a:pPr>
            <a:r>
              <a:rPr lang="en-US" sz="1000" dirty="0" smtClean="0"/>
              <a:t/>
            </a:r>
            <a:br>
              <a:rPr lang="en-US" sz="1000" dirty="0" smtClean="0"/>
            </a:br>
            <a:r>
              <a:rPr lang="en" sz="3600" dirty="0" smtClean="0"/>
              <a:t>Where </a:t>
            </a:r>
            <a:r>
              <a:rPr lang="en" sz="3600" dirty="0"/>
              <a:t>Should I Open Up Shop?</a:t>
            </a:r>
          </a:p>
          <a:p>
            <a:pPr lvl="0">
              <a:spcBef>
                <a:spcPts val="0"/>
              </a:spcBef>
              <a:buNone/>
            </a:pPr>
            <a:endParaRPr sz="3600" dirty="0"/>
          </a:p>
        </p:txBody>
      </p:sp>
      <p:sp>
        <p:nvSpPr>
          <p:cNvPr id="55" name="Shape 55"/>
          <p:cNvSpPr txBox="1">
            <a:spLocks noGrp="1"/>
          </p:cNvSpPr>
          <p:nvPr>
            <p:ph type="subTitle" idx="1"/>
          </p:nvPr>
        </p:nvSpPr>
        <p:spPr>
          <a:xfrm>
            <a:off x="2558403" y="1889835"/>
            <a:ext cx="4027195" cy="847986"/>
          </a:xfrm>
          <a:prstGeom prst="rect">
            <a:avLst/>
          </a:prstGeom>
        </p:spPr>
        <p:txBody>
          <a:bodyPr lIns="91425" tIns="91425" rIns="91425" bIns="91425" anchor="t" anchorCtr="0">
            <a:noAutofit/>
          </a:bodyPr>
          <a:lstStyle/>
          <a:p>
            <a:pPr lvl="0">
              <a:spcBef>
                <a:spcPts val="0"/>
              </a:spcBef>
              <a:buNone/>
            </a:pPr>
            <a:r>
              <a:rPr lang="en" dirty="0"/>
              <a:t>Jeffrey </a:t>
            </a:r>
            <a:r>
              <a:rPr lang="en" dirty="0" smtClean="0"/>
              <a:t>Silverman</a:t>
            </a:r>
            <a:endParaRPr lang="en" dirty="0"/>
          </a:p>
        </p:txBody>
      </p:sp>
      <p:pic>
        <p:nvPicPr>
          <p:cNvPr id="6" name="Shape 63" descr="sd_panorama_pixabay.jpg"/>
          <p:cNvPicPr preferRelativeResize="0"/>
          <p:nvPr/>
        </p:nvPicPr>
        <p:blipFill>
          <a:blip r:embed="rId3">
            <a:alphaModFix/>
          </a:blip>
          <a:stretch>
            <a:fillRect/>
          </a:stretch>
        </p:blipFill>
        <p:spPr>
          <a:xfrm>
            <a:off x="-846614" y="2791828"/>
            <a:ext cx="10837228" cy="4066173"/>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74" name="Shape 74"/>
          <p:cNvPicPr preferRelativeResize="0">
            <a:picLocks noChangeAspect="1"/>
          </p:cNvPicPr>
          <p:nvPr/>
        </p:nvPicPr>
        <p:blipFill>
          <a:blip r:embed="rId3">
            <a:alphaModFix/>
          </a:blip>
          <a:stretch>
            <a:fillRect/>
          </a:stretch>
        </p:blipFill>
        <p:spPr>
          <a:xfrm>
            <a:off x="120500" y="711664"/>
            <a:ext cx="2121881" cy="1022643"/>
          </a:xfrm>
          <a:prstGeom prst="rect">
            <a:avLst/>
          </a:prstGeom>
          <a:noFill/>
          <a:ln>
            <a:noFill/>
          </a:ln>
        </p:spPr>
      </p:pic>
      <p:sp>
        <p:nvSpPr>
          <p:cNvPr id="10" name="Shape 110"/>
          <p:cNvSpPr txBox="1">
            <a:spLocks/>
          </p:cNvSpPr>
          <p:nvPr/>
        </p:nvSpPr>
        <p:spPr>
          <a:xfrm>
            <a:off x="136150" y="-6169"/>
            <a:ext cx="8884800" cy="763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3600" dirty="0" smtClean="0"/>
              <a:t>From Data to WhereSIOUS Score</a:t>
            </a:r>
            <a:endParaRPr lang="en" sz="3600" dirty="0"/>
          </a:p>
        </p:txBody>
      </p:sp>
      <p:grpSp>
        <p:nvGrpSpPr>
          <p:cNvPr id="5" name="Group 4"/>
          <p:cNvGrpSpPr>
            <a:grpSpLocks noChangeAspect="1"/>
          </p:cNvGrpSpPr>
          <p:nvPr/>
        </p:nvGrpSpPr>
        <p:grpSpPr>
          <a:xfrm>
            <a:off x="136150" y="5442300"/>
            <a:ext cx="1828800" cy="1304136"/>
            <a:chOff x="436273" y="3298530"/>
            <a:chExt cx="2737922" cy="1952440"/>
          </a:xfrm>
        </p:grpSpPr>
        <p:pic>
          <p:nvPicPr>
            <p:cNvPr id="3" name="Picture 2"/>
            <p:cNvPicPr>
              <a:picLocks noChangeAspect="1"/>
            </p:cNvPicPr>
            <p:nvPr/>
          </p:nvPicPr>
          <p:blipFill>
            <a:blip r:embed="rId4"/>
            <a:stretch>
              <a:fillRect/>
            </a:stretch>
          </p:blipFill>
          <p:spPr>
            <a:xfrm>
              <a:off x="436273" y="4279278"/>
              <a:ext cx="2737921" cy="971692"/>
            </a:xfrm>
            <a:prstGeom prst="rect">
              <a:avLst/>
            </a:prstGeom>
          </p:spPr>
        </p:pic>
        <p:pic>
          <p:nvPicPr>
            <p:cNvPr id="4" name="Picture 3"/>
            <p:cNvPicPr>
              <a:picLocks noChangeAspect="1"/>
            </p:cNvPicPr>
            <p:nvPr/>
          </p:nvPicPr>
          <p:blipFill>
            <a:blip r:embed="rId5"/>
            <a:stretch>
              <a:fillRect/>
            </a:stretch>
          </p:blipFill>
          <p:spPr>
            <a:xfrm>
              <a:off x="436273" y="3298530"/>
              <a:ext cx="2737922" cy="980748"/>
            </a:xfrm>
            <a:prstGeom prst="rect">
              <a:avLst/>
            </a:prstGeom>
            <a:solidFill>
              <a:schemeClr val="tx1"/>
            </a:solidFill>
          </p:spPr>
        </p:pic>
      </p:grpSp>
      <p:sp>
        <p:nvSpPr>
          <p:cNvPr id="6" name="Alternate Process 5"/>
          <p:cNvSpPr/>
          <p:nvPr/>
        </p:nvSpPr>
        <p:spPr>
          <a:xfrm>
            <a:off x="136150" y="3180854"/>
            <a:ext cx="2362898" cy="938237"/>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t>d</a:t>
            </a:r>
            <a:r>
              <a:rPr lang="en-US" sz="2000" dirty="0" smtClean="0"/>
              <a:t>escribe each census tract &amp; their businesses</a:t>
            </a:r>
            <a:endParaRPr lang="en-US" sz="2000" dirty="0"/>
          </a:p>
        </p:txBody>
      </p:sp>
      <p:sp>
        <p:nvSpPr>
          <p:cNvPr id="15" name="Shape 110"/>
          <p:cNvSpPr txBox="1">
            <a:spLocks/>
          </p:cNvSpPr>
          <p:nvPr/>
        </p:nvSpPr>
        <p:spPr>
          <a:xfrm>
            <a:off x="377537" y="1654171"/>
            <a:ext cx="2230948" cy="130928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1900" dirty="0"/>
              <a:t>p</a:t>
            </a:r>
            <a:r>
              <a:rPr lang="en-US" sz="1900" dirty="0" smtClean="0"/>
              <a:t>opulation, housing, income, &amp; employment data, census tracts</a:t>
            </a:r>
            <a:endParaRPr lang="en" sz="1900" dirty="0"/>
          </a:p>
        </p:txBody>
      </p:sp>
      <p:cxnSp>
        <p:nvCxnSpPr>
          <p:cNvPr id="16" name="Straight Arrow Connector 15"/>
          <p:cNvCxnSpPr/>
          <p:nvPr/>
        </p:nvCxnSpPr>
        <p:spPr>
          <a:xfrm>
            <a:off x="354663" y="1734307"/>
            <a:ext cx="0" cy="1412221"/>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19" name="Shape 110"/>
          <p:cNvSpPr txBox="1">
            <a:spLocks/>
          </p:cNvSpPr>
          <p:nvPr/>
        </p:nvSpPr>
        <p:spPr>
          <a:xfrm>
            <a:off x="377537" y="4336487"/>
            <a:ext cx="2121511" cy="117198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1900" dirty="0" smtClean="0"/>
              <a:t>SD business age &amp; location, type of business</a:t>
            </a:r>
            <a:endParaRPr lang="en" sz="1900" dirty="0"/>
          </a:p>
        </p:txBody>
      </p:sp>
      <p:cxnSp>
        <p:nvCxnSpPr>
          <p:cNvPr id="20" name="Straight Arrow Connector 19"/>
          <p:cNvCxnSpPr/>
          <p:nvPr/>
        </p:nvCxnSpPr>
        <p:spPr>
          <a:xfrm flipV="1">
            <a:off x="2499048" y="1894495"/>
            <a:ext cx="797902" cy="1286363"/>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30" name="Alternate Process 29"/>
          <p:cNvSpPr/>
          <p:nvPr/>
        </p:nvSpPr>
        <p:spPr>
          <a:xfrm>
            <a:off x="3296950" y="933374"/>
            <a:ext cx="2973159" cy="961121"/>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smtClean="0"/>
              <a:t>linear regression with input data &amp; calculated </a:t>
            </a:r>
            <a:r>
              <a:rPr lang="en-US" sz="2000" dirty="0"/>
              <a:t>WhereSIOUS </a:t>
            </a:r>
            <a:r>
              <a:rPr lang="en-US" sz="2000" dirty="0" smtClean="0"/>
              <a:t>scores</a:t>
            </a:r>
            <a:endParaRPr lang="en-US" sz="2000" dirty="0"/>
          </a:p>
        </p:txBody>
      </p:sp>
      <p:cxnSp>
        <p:nvCxnSpPr>
          <p:cNvPr id="31" name="Straight Arrow Connector 30"/>
          <p:cNvCxnSpPr/>
          <p:nvPr/>
        </p:nvCxnSpPr>
        <p:spPr>
          <a:xfrm flipV="1">
            <a:off x="354663" y="4141972"/>
            <a:ext cx="0" cy="1300328"/>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34" name="Alternate Process 33"/>
          <p:cNvSpPr/>
          <p:nvPr/>
        </p:nvSpPr>
        <p:spPr>
          <a:xfrm>
            <a:off x="7057093" y="2677570"/>
            <a:ext cx="2021062" cy="1212845"/>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t>p</a:t>
            </a:r>
            <a:r>
              <a:rPr lang="en-US" sz="2000" dirty="0" smtClean="0"/>
              <a:t>redict WhereSIOUS score for each census tract</a:t>
            </a:r>
            <a:endParaRPr lang="en-US" sz="2000" dirty="0"/>
          </a:p>
        </p:txBody>
      </p:sp>
      <p:cxnSp>
        <p:nvCxnSpPr>
          <p:cNvPr id="37" name="Straight Arrow Connector 36"/>
          <p:cNvCxnSpPr/>
          <p:nvPr/>
        </p:nvCxnSpPr>
        <p:spPr>
          <a:xfrm>
            <a:off x="6274365" y="1866747"/>
            <a:ext cx="785825" cy="833546"/>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56" name="Alternate Process 55"/>
          <p:cNvSpPr/>
          <p:nvPr/>
        </p:nvSpPr>
        <p:spPr>
          <a:xfrm>
            <a:off x="3251181" y="2860483"/>
            <a:ext cx="2501846" cy="961118"/>
          </a:xfrm>
          <a:prstGeom prst="flowChartAlternateProcess">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a:t>u</a:t>
            </a:r>
            <a:r>
              <a:rPr lang="en-US" sz="2000" dirty="0" smtClean="0"/>
              <a:t>ser enters an address (&amp; optional business type)</a:t>
            </a:r>
            <a:endParaRPr lang="en-US" sz="2000" dirty="0"/>
          </a:p>
        </p:txBody>
      </p:sp>
      <p:sp>
        <p:nvSpPr>
          <p:cNvPr id="58" name="Alternate Process 57"/>
          <p:cNvSpPr/>
          <p:nvPr/>
        </p:nvSpPr>
        <p:spPr>
          <a:xfrm>
            <a:off x="3045248" y="5463026"/>
            <a:ext cx="3170828" cy="1189634"/>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smtClean="0"/>
              <a:t>output WhereSIOUS score for a given census tract</a:t>
            </a:r>
            <a:endParaRPr lang="en-US" sz="2400" dirty="0"/>
          </a:p>
        </p:txBody>
      </p:sp>
      <p:cxnSp>
        <p:nvCxnSpPr>
          <p:cNvPr id="77" name="Straight Arrow Connector 76"/>
          <p:cNvCxnSpPr/>
          <p:nvPr/>
        </p:nvCxnSpPr>
        <p:spPr>
          <a:xfrm flipH="1">
            <a:off x="6216076" y="3881214"/>
            <a:ext cx="844116" cy="1561086"/>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p:nvPr/>
        </p:nvCxnSpPr>
        <p:spPr>
          <a:xfrm>
            <a:off x="3672466" y="3881214"/>
            <a:ext cx="0" cy="1526760"/>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108" name="Shape 110"/>
          <p:cNvSpPr txBox="1">
            <a:spLocks/>
          </p:cNvSpPr>
          <p:nvPr/>
        </p:nvSpPr>
        <p:spPr>
          <a:xfrm>
            <a:off x="3700192" y="4041402"/>
            <a:ext cx="1791346" cy="1071428"/>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1900" dirty="0"/>
              <a:t>c</a:t>
            </a:r>
            <a:r>
              <a:rPr lang="en-US" sz="1900" dirty="0" smtClean="0"/>
              <a:t>onvert </a:t>
            </a:r>
          </a:p>
          <a:p>
            <a:r>
              <a:rPr lang="en-US" sz="1900" dirty="0" smtClean="0"/>
              <a:t>address to </a:t>
            </a:r>
          </a:p>
          <a:p>
            <a:r>
              <a:rPr lang="en-US" sz="1900" dirty="0" smtClean="0"/>
              <a:t>census tract</a:t>
            </a:r>
            <a:endParaRPr lang="en" sz="1900" dirty="0"/>
          </a:p>
        </p:txBody>
      </p:sp>
      <p:cxnSp>
        <p:nvCxnSpPr>
          <p:cNvPr id="128" name="Straight Arrow Connector 127"/>
          <p:cNvCxnSpPr/>
          <p:nvPr/>
        </p:nvCxnSpPr>
        <p:spPr>
          <a:xfrm>
            <a:off x="6258668" y="6097392"/>
            <a:ext cx="786984" cy="0"/>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131" name="Alternate Process 130"/>
          <p:cNvSpPr/>
          <p:nvPr/>
        </p:nvSpPr>
        <p:spPr>
          <a:xfrm>
            <a:off x="7084671" y="5789611"/>
            <a:ext cx="1982043" cy="618163"/>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600" dirty="0">
                <a:solidFill>
                  <a:schemeClr val="bg1"/>
                </a:solidFill>
              </a:rPr>
              <a:t>w</a:t>
            </a:r>
            <a:r>
              <a:rPr lang="en-US" sz="3600" dirty="0" smtClean="0">
                <a:solidFill>
                  <a:schemeClr val="bg1"/>
                </a:solidFill>
              </a:rPr>
              <a:t>ebsite!</a:t>
            </a:r>
            <a:endParaRPr lang="en-US" sz="3600" dirty="0">
              <a:solidFill>
                <a:schemeClr val="bg1"/>
              </a:solidFill>
            </a:endParaRPr>
          </a:p>
        </p:txBody>
      </p:sp>
    </p:spTree>
    <p:extLst>
      <p:ext uri="{BB962C8B-B14F-4D97-AF65-F5344CB8AC3E}">
        <p14:creationId xmlns:p14="http://schemas.microsoft.com/office/powerpoint/2010/main" val="289527711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3" name="Picture 2"/>
          <p:cNvPicPr>
            <a:picLocks/>
          </p:cNvPicPr>
          <p:nvPr/>
        </p:nvPicPr>
        <p:blipFill>
          <a:blip r:embed="rId3"/>
          <a:stretch>
            <a:fillRect/>
          </a:stretch>
        </p:blipFill>
        <p:spPr>
          <a:xfrm>
            <a:off x="836676" y="757431"/>
            <a:ext cx="7470648" cy="5888736"/>
          </a:xfrm>
          <a:prstGeom prst="rect">
            <a:avLst/>
          </a:prstGeom>
          <a:solidFill>
            <a:schemeClr val="tx1"/>
          </a:solidFill>
        </p:spPr>
      </p:pic>
      <p:sp>
        <p:nvSpPr>
          <p:cNvPr id="9" name="Shape 110"/>
          <p:cNvSpPr txBox="1">
            <a:spLocks noGrp="1"/>
          </p:cNvSpPr>
          <p:nvPr>
            <p:ph type="title"/>
          </p:nvPr>
        </p:nvSpPr>
        <p:spPr>
          <a:xfrm>
            <a:off x="136150" y="-6169"/>
            <a:ext cx="8884800" cy="763600"/>
          </a:xfrm>
          <a:prstGeom prst="rect">
            <a:avLst/>
          </a:prstGeom>
        </p:spPr>
        <p:txBody>
          <a:bodyPr lIns="91425" tIns="91425" rIns="91425" bIns="91425" anchor="t" anchorCtr="0">
            <a:noAutofit/>
          </a:bodyPr>
          <a:lstStyle/>
          <a:p>
            <a:pPr lvl="0" rtl="0">
              <a:spcBef>
                <a:spcPts val="0"/>
              </a:spcBef>
              <a:buNone/>
            </a:pPr>
            <a:r>
              <a:rPr lang="en-US" sz="3600" dirty="0" smtClean="0"/>
              <a:t>Input Scores vs. Model Output</a:t>
            </a:r>
            <a:endParaRPr lang="en" sz="3600" dirty="0"/>
          </a:p>
        </p:txBody>
      </p:sp>
      <p:sp>
        <p:nvSpPr>
          <p:cNvPr id="11" name="Shape 113"/>
          <p:cNvSpPr txBox="1"/>
          <p:nvPr/>
        </p:nvSpPr>
        <p:spPr>
          <a:xfrm>
            <a:off x="5388581" y="2515071"/>
            <a:ext cx="2471198" cy="1249319"/>
          </a:xfrm>
          <a:prstGeom prst="rect">
            <a:avLst/>
          </a:prstGeom>
          <a:noFill/>
          <a:ln>
            <a:noFill/>
          </a:ln>
        </p:spPr>
        <p:txBody>
          <a:bodyPr lIns="91425" tIns="91425" rIns="91425" bIns="91425" anchor="t" anchorCtr="0">
            <a:noAutofit/>
          </a:bodyPr>
          <a:lstStyle/>
          <a:p>
            <a:pPr lvl="0" algn="ctr"/>
            <a:r>
              <a:rPr lang="en-US" sz="2400" dirty="0" smtClean="0"/>
              <a:t>22 input features</a:t>
            </a:r>
          </a:p>
          <a:p>
            <a:pPr lvl="0" algn="ctr"/>
            <a:endParaRPr lang="en-US" sz="2400" dirty="0" smtClean="0"/>
          </a:p>
          <a:p>
            <a:pPr lvl="0" algn="ctr"/>
            <a:r>
              <a:rPr lang="en-US" sz="2400" dirty="0" smtClean="0"/>
              <a:t>r</a:t>
            </a:r>
            <a:r>
              <a:rPr lang="en-US" sz="2400" baseline="30000" dirty="0" smtClean="0"/>
              <a:t>2</a:t>
            </a:r>
            <a:r>
              <a:rPr lang="en-US" sz="2400" dirty="0" smtClean="0"/>
              <a:t> ≈ 0.21</a:t>
            </a:r>
            <a:endParaRPr lang="en" sz="2400" dirty="0"/>
          </a:p>
          <a:p>
            <a:pPr lvl="0" algn="ctr">
              <a:spcBef>
                <a:spcPts val="0"/>
              </a:spcBef>
              <a:buNone/>
            </a:pPr>
            <a:endParaRPr dirty="0"/>
          </a:p>
        </p:txBody>
      </p:sp>
    </p:spTree>
    <p:extLst>
      <p:ext uri="{BB962C8B-B14F-4D97-AF65-F5344CB8AC3E}">
        <p14:creationId xmlns:p14="http://schemas.microsoft.com/office/powerpoint/2010/main" val="323285423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2" name="Title 1"/>
          <p:cNvSpPr>
            <a:spLocks noGrp="1"/>
          </p:cNvSpPr>
          <p:nvPr>
            <p:ph type="title"/>
          </p:nvPr>
        </p:nvSpPr>
        <p:spPr>
          <a:xfrm>
            <a:off x="44622" y="39598"/>
            <a:ext cx="8884800" cy="1039927"/>
          </a:xfrm>
        </p:spPr>
        <p:txBody>
          <a:bodyPr/>
          <a:lstStyle/>
          <a:p>
            <a:r>
              <a:rPr lang="en-US" sz="4800" dirty="0" smtClean="0"/>
              <a:t>Jeffrey Silverman</a:t>
            </a:r>
            <a:endParaRPr lang="en-US" sz="4800" dirty="0"/>
          </a:p>
        </p:txBody>
      </p:sp>
      <p:pic>
        <p:nvPicPr>
          <p:cNvPr id="7" name="Picture 10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5098" y="705091"/>
            <a:ext cx="1817374" cy="145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8" name="Picture 1035"/>
          <p:cNvPicPr>
            <a:picLocks noChangeAspect="1" noChangeArrowheads="1"/>
          </p:cNvPicPr>
          <p:nvPr/>
        </p:nvPicPr>
        <p:blipFill>
          <a:blip r:embed="rId4">
            <a:alphaModFix amt="45000"/>
            <a:extLst>
              <a:ext uri="{28A0092B-C50C-407E-A947-70E740481C1C}">
                <a14:useLocalDpi xmlns:a14="http://schemas.microsoft.com/office/drawing/2010/main" val="0"/>
              </a:ext>
            </a:extLst>
          </a:blip>
          <a:srcRect t="12836" b="8495"/>
          <a:stretch>
            <a:fillRect/>
          </a:stretch>
        </p:blipFill>
        <p:spPr bwMode="auto">
          <a:xfrm>
            <a:off x="7157682" y="2471944"/>
            <a:ext cx="1963436" cy="1544875"/>
          </a:xfrm>
          <a:prstGeom prst="rect">
            <a:avLst/>
          </a:prstGeom>
          <a:solidFill>
            <a:schemeClr val="bg1"/>
          </a:solidFill>
          <a:ln>
            <a:noFill/>
          </a:ln>
        </p:spPr>
      </p:pic>
      <p:pic>
        <p:nvPicPr>
          <p:cNvPr id="12" name="Picture 9" descr="spiral_galaxy_sn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58" y="3845190"/>
            <a:ext cx="4684406" cy="2829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7"/>
          <p:cNvPicPr>
            <a:picLocks noChangeAspect="1" noChangeArrowheads="1"/>
          </p:cNvPicPr>
          <p:nvPr/>
        </p:nvPicPr>
        <p:blipFill rotWithShape="1">
          <a:blip r:embed="rId6">
            <a:extLst>
              <a:ext uri="{28A0092B-C50C-407E-A947-70E740481C1C}">
                <a14:useLocalDpi xmlns:a14="http://schemas.microsoft.com/office/drawing/2010/main" val="0"/>
              </a:ext>
            </a:extLst>
          </a:blip>
          <a:srcRect t="12257" b="14389"/>
          <a:stretch/>
        </p:blipFill>
        <p:spPr bwMode="auto">
          <a:xfrm>
            <a:off x="109258" y="1102410"/>
            <a:ext cx="4649301" cy="2559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5" name="Picture 14" descr="IMG_9480.jpg"/>
          <p:cNvPicPr>
            <a:picLocks noChangeAspect="1"/>
          </p:cNvPicPr>
          <p:nvPr/>
        </p:nvPicPr>
        <p:blipFill rotWithShape="1">
          <a:blip r:embed="rId7">
            <a:extLst>
              <a:ext uri="{28A0092B-C50C-407E-A947-70E740481C1C}">
                <a14:useLocalDpi xmlns:a14="http://schemas.microsoft.com/office/drawing/2010/main" val="0"/>
              </a:ext>
            </a:extLst>
          </a:blip>
          <a:srcRect t="17167" b="7892"/>
          <a:stretch/>
        </p:blipFill>
        <p:spPr>
          <a:xfrm>
            <a:off x="4995412" y="4393696"/>
            <a:ext cx="4059859" cy="2281235"/>
          </a:xfrm>
          <a:prstGeom prst="rect">
            <a:avLst/>
          </a:prstGeom>
        </p:spPr>
      </p:pic>
      <p:pic>
        <p:nvPicPr>
          <p:cNvPr id="27" name="Picture 26" descr="283.jpg"/>
          <p:cNvPicPr>
            <a:picLocks noChangeAspect="1"/>
          </p:cNvPicPr>
          <p:nvPr/>
        </p:nvPicPr>
        <p:blipFill rotWithShape="1">
          <a:blip r:embed="rId8">
            <a:extLst>
              <a:ext uri="{28A0092B-C50C-407E-A947-70E740481C1C}">
                <a14:useLocalDpi xmlns:a14="http://schemas.microsoft.com/office/drawing/2010/main" val="0"/>
              </a:ext>
            </a:extLst>
          </a:blip>
          <a:srcRect l="14976" t="10344" r="19185"/>
          <a:stretch/>
        </p:blipFill>
        <p:spPr>
          <a:xfrm>
            <a:off x="4995412" y="392603"/>
            <a:ext cx="2125001" cy="3858247"/>
          </a:xfrm>
          <a:prstGeom prst="rect">
            <a:avLst/>
          </a:prstGeom>
        </p:spPr>
      </p:pic>
    </p:spTree>
    <p:extLst>
      <p:ext uri="{BB962C8B-B14F-4D97-AF65-F5344CB8AC3E}">
        <p14:creationId xmlns:p14="http://schemas.microsoft.com/office/powerpoint/2010/main" val="121497402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136150" y="-6169"/>
            <a:ext cx="8884800" cy="763600"/>
          </a:xfrm>
          <a:prstGeom prst="rect">
            <a:avLst/>
          </a:prstGeom>
        </p:spPr>
        <p:txBody>
          <a:bodyPr lIns="91425" tIns="91425" rIns="91425" bIns="91425" anchor="t" anchorCtr="0">
            <a:noAutofit/>
          </a:bodyPr>
          <a:lstStyle/>
          <a:p>
            <a:pPr lvl="0" rtl="0">
              <a:spcBef>
                <a:spcPts val="0"/>
              </a:spcBef>
              <a:buNone/>
            </a:pPr>
            <a:r>
              <a:rPr lang="en-US" sz="3600" dirty="0" smtClean="0"/>
              <a:t>Census Tracts</a:t>
            </a:r>
            <a:endParaRPr lang="en" sz="3600" dirty="0"/>
          </a:p>
        </p:txBody>
      </p:sp>
      <p:pic>
        <p:nvPicPr>
          <p:cNvPr id="3" name="Picture 2"/>
          <p:cNvPicPr>
            <a:picLocks noChangeAspect="1"/>
          </p:cNvPicPr>
          <p:nvPr/>
        </p:nvPicPr>
        <p:blipFill>
          <a:blip r:embed="rId3"/>
          <a:stretch>
            <a:fillRect/>
          </a:stretch>
        </p:blipFill>
        <p:spPr>
          <a:xfrm>
            <a:off x="737058" y="800934"/>
            <a:ext cx="7669884" cy="5881148"/>
          </a:xfrm>
          <a:prstGeom prst="rect">
            <a:avLst/>
          </a:prstGeom>
          <a:solidFill>
            <a:schemeClr val="tx1"/>
          </a:solidFill>
        </p:spPr>
      </p:pic>
      <p:sp>
        <p:nvSpPr>
          <p:cNvPr id="10" name="Shape 113"/>
          <p:cNvSpPr txBox="1"/>
          <p:nvPr/>
        </p:nvSpPr>
        <p:spPr>
          <a:xfrm>
            <a:off x="2677131" y="2583721"/>
            <a:ext cx="5331378" cy="1809975"/>
          </a:xfrm>
          <a:prstGeom prst="rect">
            <a:avLst/>
          </a:prstGeom>
          <a:noFill/>
          <a:ln>
            <a:noFill/>
          </a:ln>
        </p:spPr>
        <p:txBody>
          <a:bodyPr lIns="91425" tIns="91425" rIns="91425" bIns="91425" anchor="t" anchorCtr="0">
            <a:noAutofit/>
          </a:bodyPr>
          <a:lstStyle/>
          <a:p>
            <a:pPr lvl="0" algn="ctr"/>
            <a:r>
              <a:rPr lang="en-US" sz="2400" dirty="0"/>
              <a:t>a</a:t>
            </a:r>
            <a:r>
              <a:rPr lang="en-US" sz="2400" dirty="0" smtClean="0"/>
              <a:t>verage population</a:t>
            </a:r>
          </a:p>
          <a:p>
            <a:pPr lvl="0" algn="ctr"/>
            <a:r>
              <a:rPr lang="en-US" sz="2400" dirty="0" smtClean="0"/>
              <a:t>per census tract ≈ 4930</a:t>
            </a:r>
            <a:endParaRPr lang="en" sz="2400" dirty="0"/>
          </a:p>
          <a:p>
            <a:pPr lvl="0" algn="ctr">
              <a:spcBef>
                <a:spcPts val="0"/>
              </a:spcBef>
              <a:buNone/>
            </a:pPr>
            <a:endParaRPr dirty="0"/>
          </a:p>
        </p:txBody>
      </p:sp>
    </p:spTree>
    <p:extLst>
      <p:ext uri="{BB962C8B-B14F-4D97-AF65-F5344CB8AC3E}">
        <p14:creationId xmlns:p14="http://schemas.microsoft.com/office/powerpoint/2010/main" val="8191776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0" y="297492"/>
            <a:ext cx="8520600" cy="2036662"/>
          </a:xfrm>
          <a:prstGeom prst="rect">
            <a:avLst/>
          </a:prstGeom>
        </p:spPr>
        <p:txBody>
          <a:bodyPr lIns="91425" tIns="91425" rIns="91425" bIns="91425" anchor="b" anchorCtr="0">
            <a:noAutofit/>
          </a:bodyPr>
          <a:lstStyle/>
          <a:p>
            <a:pPr lvl="0">
              <a:spcBef>
                <a:spcPts val="0"/>
              </a:spcBef>
              <a:buNone/>
            </a:pPr>
            <a:r>
              <a:rPr lang="en" dirty="0"/>
              <a:t>WhereSIOUS - San Diego</a:t>
            </a:r>
          </a:p>
          <a:p>
            <a:pPr lvl="0">
              <a:spcBef>
                <a:spcPts val="0"/>
              </a:spcBef>
              <a:buNone/>
            </a:pPr>
            <a:r>
              <a:rPr lang="en-US" sz="1000" dirty="0" smtClean="0"/>
              <a:t/>
            </a:r>
            <a:br>
              <a:rPr lang="en-US" sz="1000" dirty="0" smtClean="0"/>
            </a:br>
            <a:r>
              <a:rPr lang="en" sz="3600" dirty="0" smtClean="0"/>
              <a:t>Where </a:t>
            </a:r>
            <a:r>
              <a:rPr lang="en" sz="3600" dirty="0"/>
              <a:t>Should I Open Up Shop?</a:t>
            </a:r>
          </a:p>
          <a:p>
            <a:pPr lvl="0">
              <a:spcBef>
                <a:spcPts val="0"/>
              </a:spcBef>
              <a:buNone/>
            </a:pPr>
            <a:endParaRPr sz="3600" dirty="0"/>
          </a:p>
        </p:txBody>
      </p:sp>
      <p:sp>
        <p:nvSpPr>
          <p:cNvPr id="55" name="Shape 55"/>
          <p:cNvSpPr txBox="1">
            <a:spLocks noGrp="1"/>
          </p:cNvSpPr>
          <p:nvPr>
            <p:ph type="subTitle" idx="1"/>
          </p:nvPr>
        </p:nvSpPr>
        <p:spPr>
          <a:xfrm>
            <a:off x="2558403" y="1889835"/>
            <a:ext cx="4027195" cy="847986"/>
          </a:xfrm>
          <a:prstGeom prst="rect">
            <a:avLst/>
          </a:prstGeom>
        </p:spPr>
        <p:txBody>
          <a:bodyPr lIns="91425" tIns="91425" rIns="91425" bIns="91425" anchor="t" anchorCtr="0">
            <a:noAutofit/>
          </a:bodyPr>
          <a:lstStyle/>
          <a:p>
            <a:pPr lvl="0">
              <a:spcBef>
                <a:spcPts val="0"/>
              </a:spcBef>
              <a:buNone/>
            </a:pPr>
            <a:r>
              <a:rPr lang="en" dirty="0"/>
              <a:t>Jeffrey </a:t>
            </a:r>
            <a:r>
              <a:rPr lang="en" dirty="0" smtClean="0"/>
              <a:t>Silverman</a:t>
            </a:r>
            <a:endParaRPr lang="en" dirty="0"/>
          </a:p>
        </p:txBody>
      </p:sp>
      <p:pic>
        <p:nvPicPr>
          <p:cNvPr id="6" name="Shape 63" descr="sd_panorama_pixabay.jpg"/>
          <p:cNvPicPr preferRelativeResize="0"/>
          <p:nvPr/>
        </p:nvPicPr>
        <p:blipFill>
          <a:blip r:embed="rId3">
            <a:alphaModFix/>
          </a:blip>
          <a:stretch>
            <a:fillRect/>
          </a:stretch>
        </p:blipFill>
        <p:spPr>
          <a:xfrm>
            <a:off x="-846614" y="2791828"/>
            <a:ext cx="10837228" cy="4066173"/>
          </a:xfrm>
          <a:prstGeom prst="rect">
            <a:avLst/>
          </a:prstGeom>
          <a:noFill/>
          <a:ln>
            <a:noFill/>
          </a:ln>
        </p:spPr>
      </p:pic>
      <p:cxnSp>
        <p:nvCxnSpPr>
          <p:cNvPr id="3" name="Straight Arrow Connector 2"/>
          <p:cNvCxnSpPr/>
          <p:nvPr/>
        </p:nvCxnSpPr>
        <p:spPr>
          <a:xfrm flipH="1">
            <a:off x="1018228" y="3615647"/>
            <a:ext cx="1006780" cy="2402803"/>
          </a:xfrm>
          <a:prstGeom prst="straightConnector1">
            <a:avLst/>
          </a:prstGeom>
          <a:ln w="50800">
            <a:solidFill>
              <a:schemeClr val="bg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475451" y="4050439"/>
            <a:ext cx="1757778" cy="1651292"/>
          </a:xfrm>
          <a:prstGeom prst="straightConnector1">
            <a:avLst/>
          </a:prstGeom>
          <a:ln w="50800">
            <a:solidFill>
              <a:schemeClr val="bg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4" name="Shape 54"/>
          <p:cNvSpPr txBox="1">
            <a:spLocks/>
          </p:cNvSpPr>
          <p:nvPr/>
        </p:nvSpPr>
        <p:spPr>
          <a:xfrm>
            <a:off x="14234" y="2437128"/>
            <a:ext cx="4009223" cy="1224283"/>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ct val="100000"/>
              <a:buNone/>
              <a:defRPr sz="5200" b="0" i="0" u="none" strike="noStrike" cap="none">
                <a:solidFill>
                  <a:schemeClr val="dk1"/>
                </a:solidFill>
                <a:latin typeface="Arial"/>
                <a:ea typeface="Arial"/>
                <a:cs typeface="Arial"/>
                <a:sym typeface="Arial"/>
              </a:defRPr>
            </a:lvl1pPr>
            <a:lvl2pPr lvl="1" algn="ctr">
              <a:spcBef>
                <a:spcPts val="0"/>
              </a:spcBef>
              <a:buClr>
                <a:schemeClr val="dk1"/>
              </a:buClr>
              <a:buSzPct val="100000"/>
              <a:buNone/>
              <a:defRPr sz="5200">
                <a:solidFill>
                  <a:schemeClr val="dk1"/>
                </a:solidFill>
              </a:defRPr>
            </a:lvl2pPr>
            <a:lvl3pPr lvl="2" algn="ctr">
              <a:spcBef>
                <a:spcPts val="0"/>
              </a:spcBef>
              <a:buClr>
                <a:schemeClr val="dk1"/>
              </a:buClr>
              <a:buSzPct val="100000"/>
              <a:buNone/>
              <a:defRPr sz="5200">
                <a:solidFill>
                  <a:schemeClr val="dk1"/>
                </a:solidFill>
              </a:defRPr>
            </a:lvl3pPr>
            <a:lvl4pPr lvl="3" algn="ctr">
              <a:spcBef>
                <a:spcPts val="0"/>
              </a:spcBef>
              <a:buClr>
                <a:schemeClr val="dk1"/>
              </a:buClr>
              <a:buSzPct val="100000"/>
              <a:buNone/>
              <a:defRPr sz="5200">
                <a:solidFill>
                  <a:schemeClr val="dk1"/>
                </a:solidFill>
              </a:defRPr>
            </a:lvl4pPr>
            <a:lvl5pPr lvl="4" algn="ctr">
              <a:spcBef>
                <a:spcPts val="0"/>
              </a:spcBef>
              <a:buClr>
                <a:schemeClr val="dk1"/>
              </a:buClr>
              <a:buSzPct val="100000"/>
              <a:buNone/>
              <a:defRPr sz="5200">
                <a:solidFill>
                  <a:schemeClr val="dk1"/>
                </a:solidFill>
              </a:defRPr>
            </a:lvl5pPr>
            <a:lvl6pPr lvl="5" algn="ctr">
              <a:spcBef>
                <a:spcPts val="0"/>
              </a:spcBef>
              <a:buClr>
                <a:schemeClr val="dk1"/>
              </a:buClr>
              <a:buSzPct val="100000"/>
              <a:buNone/>
              <a:defRPr sz="5200">
                <a:solidFill>
                  <a:schemeClr val="dk1"/>
                </a:solidFill>
              </a:defRPr>
            </a:lvl6pPr>
            <a:lvl7pPr lvl="6" algn="ctr">
              <a:spcBef>
                <a:spcPts val="0"/>
              </a:spcBef>
              <a:buClr>
                <a:schemeClr val="dk1"/>
              </a:buClr>
              <a:buSzPct val="100000"/>
              <a:buNone/>
              <a:defRPr sz="5200">
                <a:solidFill>
                  <a:schemeClr val="dk1"/>
                </a:solidFill>
              </a:defRPr>
            </a:lvl7pPr>
            <a:lvl8pPr lvl="7" algn="ctr">
              <a:spcBef>
                <a:spcPts val="0"/>
              </a:spcBef>
              <a:buClr>
                <a:schemeClr val="dk1"/>
              </a:buClr>
              <a:buSzPct val="100000"/>
              <a:buNone/>
              <a:defRPr sz="5200">
                <a:solidFill>
                  <a:schemeClr val="dk1"/>
                </a:solidFill>
              </a:defRPr>
            </a:lvl8pPr>
            <a:lvl9pPr lvl="8" algn="ctr">
              <a:spcBef>
                <a:spcPts val="0"/>
              </a:spcBef>
              <a:buClr>
                <a:schemeClr val="dk1"/>
              </a:buClr>
              <a:buSzPct val="100000"/>
              <a:buNone/>
              <a:defRPr sz="5200">
                <a:solidFill>
                  <a:schemeClr val="dk1"/>
                </a:solidFill>
              </a:defRPr>
            </a:lvl9pPr>
          </a:lstStyle>
          <a:p>
            <a:r>
              <a:rPr lang="en" sz="2600" dirty="0" smtClean="0"/>
              <a:t>Should my new restaurant go here?</a:t>
            </a:r>
          </a:p>
        </p:txBody>
      </p:sp>
      <p:sp>
        <p:nvSpPr>
          <p:cNvPr id="17" name="Shape 54"/>
          <p:cNvSpPr txBox="1">
            <a:spLocks/>
          </p:cNvSpPr>
          <p:nvPr/>
        </p:nvSpPr>
        <p:spPr>
          <a:xfrm>
            <a:off x="4493721" y="2889084"/>
            <a:ext cx="4009223" cy="1224283"/>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ct val="100000"/>
              <a:buNone/>
              <a:defRPr sz="5200" b="0" i="0" u="none" strike="noStrike" cap="none">
                <a:solidFill>
                  <a:schemeClr val="dk1"/>
                </a:solidFill>
                <a:latin typeface="Arial"/>
                <a:ea typeface="Arial"/>
                <a:cs typeface="Arial"/>
                <a:sym typeface="Arial"/>
              </a:defRPr>
            </a:lvl1pPr>
            <a:lvl2pPr lvl="1" algn="ctr">
              <a:spcBef>
                <a:spcPts val="0"/>
              </a:spcBef>
              <a:buClr>
                <a:schemeClr val="dk1"/>
              </a:buClr>
              <a:buSzPct val="100000"/>
              <a:buNone/>
              <a:defRPr sz="5200">
                <a:solidFill>
                  <a:schemeClr val="dk1"/>
                </a:solidFill>
              </a:defRPr>
            </a:lvl2pPr>
            <a:lvl3pPr lvl="2" algn="ctr">
              <a:spcBef>
                <a:spcPts val="0"/>
              </a:spcBef>
              <a:buClr>
                <a:schemeClr val="dk1"/>
              </a:buClr>
              <a:buSzPct val="100000"/>
              <a:buNone/>
              <a:defRPr sz="5200">
                <a:solidFill>
                  <a:schemeClr val="dk1"/>
                </a:solidFill>
              </a:defRPr>
            </a:lvl3pPr>
            <a:lvl4pPr lvl="3" algn="ctr">
              <a:spcBef>
                <a:spcPts val="0"/>
              </a:spcBef>
              <a:buClr>
                <a:schemeClr val="dk1"/>
              </a:buClr>
              <a:buSzPct val="100000"/>
              <a:buNone/>
              <a:defRPr sz="5200">
                <a:solidFill>
                  <a:schemeClr val="dk1"/>
                </a:solidFill>
              </a:defRPr>
            </a:lvl4pPr>
            <a:lvl5pPr lvl="4" algn="ctr">
              <a:spcBef>
                <a:spcPts val="0"/>
              </a:spcBef>
              <a:buClr>
                <a:schemeClr val="dk1"/>
              </a:buClr>
              <a:buSzPct val="100000"/>
              <a:buNone/>
              <a:defRPr sz="5200">
                <a:solidFill>
                  <a:schemeClr val="dk1"/>
                </a:solidFill>
              </a:defRPr>
            </a:lvl5pPr>
            <a:lvl6pPr lvl="5" algn="ctr">
              <a:spcBef>
                <a:spcPts val="0"/>
              </a:spcBef>
              <a:buClr>
                <a:schemeClr val="dk1"/>
              </a:buClr>
              <a:buSzPct val="100000"/>
              <a:buNone/>
              <a:defRPr sz="5200">
                <a:solidFill>
                  <a:schemeClr val="dk1"/>
                </a:solidFill>
              </a:defRPr>
            </a:lvl6pPr>
            <a:lvl7pPr lvl="6" algn="ctr">
              <a:spcBef>
                <a:spcPts val="0"/>
              </a:spcBef>
              <a:buClr>
                <a:schemeClr val="dk1"/>
              </a:buClr>
              <a:buSzPct val="100000"/>
              <a:buNone/>
              <a:defRPr sz="5200">
                <a:solidFill>
                  <a:schemeClr val="dk1"/>
                </a:solidFill>
              </a:defRPr>
            </a:lvl7pPr>
            <a:lvl8pPr lvl="7" algn="ctr">
              <a:spcBef>
                <a:spcPts val="0"/>
              </a:spcBef>
              <a:buClr>
                <a:schemeClr val="dk1"/>
              </a:buClr>
              <a:buSzPct val="100000"/>
              <a:buNone/>
              <a:defRPr sz="5200">
                <a:solidFill>
                  <a:schemeClr val="dk1"/>
                </a:solidFill>
              </a:defRPr>
            </a:lvl8pPr>
            <a:lvl9pPr lvl="8" algn="ctr">
              <a:spcBef>
                <a:spcPts val="0"/>
              </a:spcBef>
              <a:buClr>
                <a:schemeClr val="dk1"/>
              </a:buClr>
              <a:buSzPct val="100000"/>
              <a:buNone/>
              <a:defRPr sz="5200">
                <a:solidFill>
                  <a:schemeClr val="dk1"/>
                </a:solidFill>
              </a:defRPr>
            </a:lvl9pPr>
          </a:lstStyle>
          <a:p>
            <a:r>
              <a:rPr lang="en" sz="2600" dirty="0" smtClean="0"/>
              <a:t>Is this a good place for my next car dealership?</a:t>
            </a:r>
          </a:p>
        </p:txBody>
      </p:sp>
    </p:spTree>
    <p:extLst>
      <p:ext uri="{BB962C8B-B14F-4D97-AF65-F5344CB8AC3E}">
        <p14:creationId xmlns:p14="http://schemas.microsoft.com/office/powerpoint/2010/main" val="320025552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9" name="Shape 110"/>
          <p:cNvSpPr txBox="1">
            <a:spLocks noGrp="1"/>
          </p:cNvSpPr>
          <p:nvPr>
            <p:ph type="title"/>
          </p:nvPr>
        </p:nvSpPr>
        <p:spPr>
          <a:xfrm>
            <a:off x="136150" y="-6169"/>
            <a:ext cx="8884800" cy="763600"/>
          </a:xfrm>
          <a:prstGeom prst="rect">
            <a:avLst/>
          </a:prstGeom>
        </p:spPr>
        <p:txBody>
          <a:bodyPr lIns="91425" tIns="91425" rIns="91425" bIns="91425" anchor="t" anchorCtr="0">
            <a:noAutofit/>
          </a:bodyPr>
          <a:lstStyle/>
          <a:p>
            <a:pPr lvl="0" rtl="0">
              <a:spcBef>
                <a:spcPts val="0"/>
              </a:spcBef>
              <a:buNone/>
            </a:pPr>
            <a:r>
              <a:rPr lang="en-US" sz="3600" dirty="0" smtClean="0"/>
              <a:t>Longevity == Business Success</a:t>
            </a:r>
            <a:endParaRPr lang="en" sz="3600" dirty="0"/>
          </a:p>
        </p:txBody>
      </p:sp>
      <p:pic>
        <p:nvPicPr>
          <p:cNvPr id="3" name="Picture 2"/>
          <p:cNvPicPr>
            <a:picLocks noChangeAspect="1"/>
          </p:cNvPicPr>
          <p:nvPr/>
        </p:nvPicPr>
        <p:blipFill>
          <a:blip r:embed="rId3"/>
          <a:stretch>
            <a:fillRect/>
          </a:stretch>
        </p:blipFill>
        <p:spPr>
          <a:xfrm>
            <a:off x="840658" y="786192"/>
            <a:ext cx="7462684" cy="5888736"/>
          </a:xfrm>
          <a:prstGeom prst="rect">
            <a:avLst/>
          </a:prstGeom>
          <a:solidFill>
            <a:schemeClr val="tx1"/>
          </a:solidFill>
        </p:spPr>
      </p:pic>
      <p:sp>
        <p:nvSpPr>
          <p:cNvPr id="11" name="Shape 113"/>
          <p:cNvSpPr txBox="1"/>
          <p:nvPr/>
        </p:nvSpPr>
        <p:spPr>
          <a:xfrm>
            <a:off x="1533056" y="924645"/>
            <a:ext cx="6601299" cy="917504"/>
          </a:xfrm>
          <a:prstGeom prst="rect">
            <a:avLst/>
          </a:prstGeom>
          <a:noFill/>
          <a:ln>
            <a:noFill/>
          </a:ln>
        </p:spPr>
        <p:txBody>
          <a:bodyPr lIns="91425" tIns="91425" rIns="91425" bIns="91425" anchor="t" anchorCtr="0">
            <a:noAutofit/>
          </a:bodyPr>
          <a:lstStyle/>
          <a:p>
            <a:pPr lvl="0" algn="ctr"/>
            <a:r>
              <a:rPr lang="en-US" sz="2400" dirty="0"/>
              <a:t>t</a:t>
            </a:r>
            <a:r>
              <a:rPr lang="en-US" sz="2400" dirty="0" smtClean="0"/>
              <a:t>ypical </a:t>
            </a:r>
            <a:r>
              <a:rPr lang="en-US" sz="2400" dirty="0"/>
              <a:t>b</a:t>
            </a:r>
            <a:r>
              <a:rPr lang="en-US" sz="2400" dirty="0" smtClean="0"/>
              <a:t>usiness age ≈ 8 years</a:t>
            </a:r>
            <a:endParaRPr lang="en" sz="2400" dirty="0"/>
          </a:p>
          <a:p>
            <a:pPr lvl="0" algn="ctr">
              <a:spcBef>
                <a:spcPts val="0"/>
              </a:spcBef>
              <a:buNone/>
            </a:pPr>
            <a:endParaRPr dirty="0"/>
          </a:p>
        </p:txBody>
      </p:sp>
      <p:sp>
        <p:nvSpPr>
          <p:cNvPr id="6" name="Shape 113"/>
          <p:cNvSpPr txBox="1"/>
          <p:nvPr/>
        </p:nvSpPr>
        <p:spPr>
          <a:xfrm>
            <a:off x="4820212" y="2299822"/>
            <a:ext cx="3131091" cy="915354"/>
          </a:xfrm>
          <a:prstGeom prst="rect">
            <a:avLst/>
          </a:prstGeom>
          <a:noFill/>
          <a:ln>
            <a:noFill/>
          </a:ln>
        </p:spPr>
        <p:txBody>
          <a:bodyPr lIns="91425" tIns="91425" rIns="91425" bIns="91425" anchor="t" anchorCtr="0">
            <a:noAutofit/>
          </a:bodyPr>
          <a:lstStyle/>
          <a:p>
            <a:pPr lvl="0" algn="ctr"/>
            <a:r>
              <a:rPr lang="en-US" sz="2400" dirty="0" smtClean="0"/>
              <a:t>56,710 businesses in 314 census tracts</a:t>
            </a:r>
            <a:endParaRPr lang="en" sz="2400" dirty="0"/>
          </a:p>
          <a:p>
            <a:pPr lvl="0" algn="ctr">
              <a:spcBef>
                <a:spcPts val="0"/>
              </a:spcBef>
              <a:buNone/>
            </a:pPr>
            <a:endParaRPr dirty="0"/>
          </a:p>
        </p:txBody>
      </p:sp>
    </p:spTree>
    <p:extLst>
      <p:ext uri="{BB962C8B-B14F-4D97-AF65-F5344CB8AC3E}">
        <p14:creationId xmlns:p14="http://schemas.microsoft.com/office/powerpoint/2010/main" val="62367625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4" name="Picture 3"/>
          <p:cNvPicPr>
            <a:picLocks/>
          </p:cNvPicPr>
          <p:nvPr/>
        </p:nvPicPr>
        <p:blipFill>
          <a:blip r:embed="rId3"/>
          <a:stretch>
            <a:fillRect/>
          </a:stretch>
        </p:blipFill>
        <p:spPr>
          <a:xfrm>
            <a:off x="836676" y="789494"/>
            <a:ext cx="7470648" cy="5888736"/>
          </a:xfrm>
          <a:prstGeom prst="rect">
            <a:avLst/>
          </a:prstGeom>
          <a:solidFill>
            <a:schemeClr val="tx1"/>
          </a:solidFill>
        </p:spPr>
      </p:pic>
      <p:sp>
        <p:nvSpPr>
          <p:cNvPr id="9" name="Shape 110"/>
          <p:cNvSpPr txBox="1">
            <a:spLocks noGrp="1"/>
          </p:cNvSpPr>
          <p:nvPr>
            <p:ph type="title"/>
          </p:nvPr>
        </p:nvSpPr>
        <p:spPr>
          <a:xfrm>
            <a:off x="136150" y="-6169"/>
            <a:ext cx="8884800" cy="763600"/>
          </a:xfrm>
          <a:prstGeom prst="rect">
            <a:avLst/>
          </a:prstGeom>
        </p:spPr>
        <p:txBody>
          <a:bodyPr lIns="91425" tIns="91425" rIns="91425" bIns="91425" anchor="t" anchorCtr="0">
            <a:noAutofit/>
          </a:bodyPr>
          <a:lstStyle/>
          <a:p>
            <a:pPr lvl="0" rtl="0">
              <a:spcBef>
                <a:spcPts val="0"/>
              </a:spcBef>
              <a:buNone/>
            </a:pPr>
            <a:r>
              <a:rPr lang="en-US" sz="3600" dirty="0" smtClean="0"/>
              <a:t>Longevity </a:t>
            </a:r>
            <a:r>
              <a:rPr lang="en-US" sz="3600" dirty="0" smtClean="0">
                <a:sym typeface="Wingdings"/>
              </a:rPr>
              <a:t> “WhereSIOUS Score”</a:t>
            </a:r>
            <a:endParaRPr lang="en" sz="3600" dirty="0"/>
          </a:p>
        </p:txBody>
      </p:sp>
      <p:sp>
        <p:nvSpPr>
          <p:cNvPr id="11" name="Shape 113"/>
          <p:cNvSpPr txBox="1"/>
          <p:nvPr/>
        </p:nvSpPr>
        <p:spPr>
          <a:xfrm>
            <a:off x="1555939" y="947529"/>
            <a:ext cx="6498332" cy="917504"/>
          </a:xfrm>
          <a:prstGeom prst="rect">
            <a:avLst/>
          </a:prstGeom>
          <a:noFill/>
          <a:ln>
            <a:noFill/>
          </a:ln>
        </p:spPr>
        <p:txBody>
          <a:bodyPr lIns="91425" tIns="91425" rIns="91425" bIns="91425" anchor="t" anchorCtr="0">
            <a:noAutofit/>
          </a:bodyPr>
          <a:lstStyle/>
          <a:p>
            <a:pPr lvl="0" algn="ctr"/>
            <a:r>
              <a:rPr lang="en-US" sz="2400" dirty="0" smtClean="0"/>
              <a:t>average WhereSIOUS score ≈ 41</a:t>
            </a:r>
            <a:endParaRPr lang="en" sz="2400" dirty="0"/>
          </a:p>
          <a:p>
            <a:pPr lvl="0" algn="ctr">
              <a:spcBef>
                <a:spcPts val="0"/>
              </a:spcBef>
              <a:buNone/>
            </a:pPr>
            <a:endParaRPr dirty="0"/>
          </a:p>
        </p:txBody>
      </p:sp>
    </p:spTree>
    <p:extLst>
      <p:ext uri="{BB962C8B-B14F-4D97-AF65-F5344CB8AC3E}">
        <p14:creationId xmlns:p14="http://schemas.microsoft.com/office/powerpoint/2010/main" val="95859170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74" name="Shape 74"/>
          <p:cNvPicPr preferRelativeResize="0">
            <a:picLocks noChangeAspect="1"/>
          </p:cNvPicPr>
          <p:nvPr/>
        </p:nvPicPr>
        <p:blipFill>
          <a:blip r:embed="rId3">
            <a:alphaModFix/>
          </a:blip>
          <a:stretch>
            <a:fillRect/>
          </a:stretch>
        </p:blipFill>
        <p:spPr>
          <a:xfrm>
            <a:off x="120500" y="711664"/>
            <a:ext cx="2121881" cy="1022643"/>
          </a:xfrm>
          <a:prstGeom prst="rect">
            <a:avLst/>
          </a:prstGeom>
          <a:noFill/>
          <a:ln>
            <a:noFill/>
          </a:ln>
        </p:spPr>
      </p:pic>
      <p:sp>
        <p:nvSpPr>
          <p:cNvPr id="10" name="Shape 110"/>
          <p:cNvSpPr txBox="1">
            <a:spLocks/>
          </p:cNvSpPr>
          <p:nvPr/>
        </p:nvSpPr>
        <p:spPr>
          <a:xfrm>
            <a:off x="136150" y="-6169"/>
            <a:ext cx="8884800" cy="763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3600" dirty="0" smtClean="0"/>
              <a:t>From Data to WhereSIOUS Score</a:t>
            </a:r>
            <a:endParaRPr lang="en" sz="3600" dirty="0"/>
          </a:p>
        </p:txBody>
      </p:sp>
      <p:grpSp>
        <p:nvGrpSpPr>
          <p:cNvPr id="5" name="Group 4"/>
          <p:cNvGrpSpPr>
            <a:grpSpLocks noChangeAspect="1"/>
          </p:cNvGrpSpPr>
          <p:nvPr/>
        </p:nvGrpSpPr>
        <p:grpSpPr>
          <a:xfrm>
            <a:off x="136150" y="5442300"/>
            <a:ext cx="1828800" cy="1304136"/>
            <a:chOff x="436273" y="3298530"/>
            <a:chExt cx="2737922" cy="1952440"/>
          </a:xfrm>
        </p:grpSpPr>
        <p:pic>
          <p:nvPicPr>
            <p:cNvPr id="3" name="Picture 2"/>
            <p:cNvPicPr>
              <a:picLocks noChangeAspect="1"/>
            </p:cNvPicPr>
            <p:nvPr/>
          </p:nvPicPr>
          <p:blipFill>
            <a:blip r:embed="rId4"/>
            <a:stretch>
              <a:fillRect/>
            </a:stretch>
          </p:blipFill>
          <p:spPr>
            <a:xfrm>
              <a:off x="436273" y="4279278"/>
              <a:ext cx="2737921" cy="971692"/>
            </a:xfrm>
            <a:prstGeom prst="rect">
              <a:avLst/>
            </a:prstGeom>
          </p:spPr>
        </p:pic>
        <p:pic>
          <p:nvPicPr>
            <p:cNvPr id="4" name="Picture 3"/>
            <p:cNvPicPr>
              <a:picLocks noChangeAspect="1"/>
            </p:cNvPicPr>
            <p:nvPr/>
          </p:nvPicPr>
          <p:blipFill>
            <a:blip r:embed="rId5"/>
            <a:stretch>
              <a:fillRect/>
            </a:stretch>
          </p:blipFill>
          <p:spPr>
            <a:xfrm>
              <a:off x="436273" y="3298530"/>
              <a:ext cx="2737922" cy="980748"/>
            </a:xfrm>
            <a:prstGeom prst="rect">
              <a:avLst/>
            </a:prstGeom>
            <a:solidFill>
              <a:schemeClr val="tx1"/>
            </a:solidFill>
          </p:spPr>
        </p:pic>
      </p:grpSp>
      <p:sp>
        <p:nvSpPr>
          <p:cNvPr id="6" name="Alternate Process 5"/>
          <p:cNvSpPr/>
          <p:nvPr/>
        </p:nvSpPr>
        <p:spPr>
          <a:xfrm>
            <a:off x="136150" y="3180854"/>
            <a:ext cx="2362898" cy="938237"/>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t>d</a:t>
            </a:r>
            <a:r>
              <a:rPr lang="en-US" sz="2000" dirty="0" smtClean="0"/>
              <a:t>escribe each census tract &amp; their businesses</a:t>
            </a:r>
            <a:endParaRPr lang="en-US" sz="2000" dirty="0"/>
          </a:p>
        </p:txBody>
      </p:sp>
      <p:sp>
        <p:nvSpPr>
          <p:cNvPr id="15" name="Shape 110"/>
          <p:cNvSpPr txBox="1">
            <a:spLocks/>
          </p:cNvSpPr>
          <p:nvPr/>
        </p:nvSpPr>
        <p:spPr>
          <a:xfrm>
            <a:off x="377537" y="1654171"/>
            <a:ext cx="2230948" cy="130928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1900" dirty="0"/>
              <a:t>p</a:t>
            </a:r>
            <a:r>
              <a:rPr lang="en-US" sz="1900" dirty="0" smtClean="0"/>
              <a:t>opulation, housing, income, &amp; employment data, census tracts</a:t>
            </a:r>
            <a:endParaRPr lang="en" sz="1900" dirty="0"/>
          </a:p>
        </p:txBody>
      </p:sp>
      <p:cxnSp>
        <p:nvCxnSpPr>
          <p:cNvPr id="16" name="Straight Arrow Connector 15"/>
          <p:cNvCxnSpPr/>
          <p:nvPr/>
        </p:nvCxnSpPr>
        <p:spPr>
          <a:xfrm>
            <a:off x="354663" y="1734307"/>
            <a:ext cx="0" cy="1412221"/>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19" name="Shape 110"/>
          <p:cNvSpPr txBox="1">
            <a:spLocks/>
          </p:cNvSpPr>
          <p:nvPr/>
        </p:nvSpPr>
        <p:spPr>
          <a:xfrm>
            <a:off x="377537" y="4336487"/>
            <a:ext cx="2121511" cy="117198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1900" dirty="0" smtClean="0"/>
              <a:t>SD business age &amp; location, type of business</a:t>
            </a:r>
            <a:endParaRPr lang="en" sz="1900" dirty="0"/>
          </a:p>
        </p:txBody>
      </p:sp>
      <p:cxnSp>
        <p:nvCxnSpPr>
          <p:cNvPr id="31" name="Straight Arrow Connector 30"/>
          <p:cNvCxnSpPr/>
          <p:nvPr/>
        </p:nvCxnSpPr>
        <p:spPr>
          <a:xfrm flipV="1">
            <a:off x="354663" y="4141972"/>
            <a:ext cx="0" cy="1300328"/>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958344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74" name="Shape 74"/>
          <p:cNvPicPr preferRelativeResize="0">
            <a:picLocks noChangeAspect="1"/>
          </p:cNvPicPr>
          <p:nvPr/>
        </p:nvPicPr>
        <p:blipFill>
          <a:blip r:embed="rId3">
            <a:alphaModFix/>
          </a:blip>
          <a:stretch>
            <a:fillRect/>
          </a:stretch>
        </p:blipFill>
        <p:spPr>
          <a:xfrm>
            <a:off x="120500" y="711664"/>
            <a:ext cx="2121881" cy="1022643"/>
          </a:xfrm>
          <a:prstGeom prst="rect">
            <a:avLst/>
          </a:prstGeom>
          <a:noFill/>
          <a:ln>
            <a:noFill/>
          </a:ln>
        </p:spPr>
      </p:pic>
      <p:sp>
        <p:nvSpPr>
          <p:cNvPr id="10" name="Shape 110"/>
          <p:cNvSpPr txBox="1">
            <a:spLocks/>
          </p:cNvSpPr>
          <p:nvPr/>
        </p:nvSpPr>
        <p:spPr>
          <a:xfrm>
            <a:off x="136150" y="-6169"/>
            <a:ext cx="8884800" cy="763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3600" dirty="0" smtClean="0"/>
              <a:t>From Data to WhereSIOUS Score</a:t>
            </a:r>
            <a:endParaRPr lang="en" sz="3600" dirty="0"/>
          </a:p>
        </p:txBody>
      </p:sp>
      <p:grpSp>
        <p:nvGrpSpPr>
          <p:cNvPr id="5" name="Group 4"/>
          <p:cNvGrpSpPr>
            <a:grpSpLocks noChangeAspect="1"/>
          </p:cNvGrpSpPr>
          <p:nvPr/>
        </p:nvGrpSpPr>
        <p:grpSpPr>
          <a:xfrm>
            <a:off x="136150" y="5442300"/>
            <a:ext cx="1828800" cy="1304136"/>
            <a:chOff x="436273" y="3298530"/>
            <a:chExt cx="2737922" cy="1952440"/>
          </a:xfrm>
        </p:grpSpPr>
        <p:pic>
          <p:nvPicPr>
            <p:cNvPr id="3" name="Picture 2"/>
            <p:cNvPicPr>
              <a:picLocks noChangeAspect="1"/>
            </p:cNvPicPr>
            <p:nvPr/>
          </p:nvPicPr>
          <p:blipFill>
            <a:blip r:embed="rId4"/>
            <a:stretch>
              <a:fillRect/>
            </a:stretch>
          </p:blipFill>
          <p:spPr>
            <a:xfrm>
              <a:off x="436273" y="4279278"/>
              <a:ext cx="2737921" cy="971692"/>
            </a:xfrm>
            <a:prstGeom prst="rect">
              <a:avLst/>
            </a:prstGeom>
          </p:spPr>
        </p:pic>
        <p:pic>
          <p:nvPicPr>
            <p:cNvPr id="4" name="Picture 3"/>
            <p:cNvPicPr>
              <a:picLocks noChangeAspect="1"/>
            </p:cNvPicPr>
            <p:nvPr/>
          </p:nvPicPr>
          <p:blipFill>
            <a:blip r:embed="rId5"/>
            <a:stretch>
              <a:fillRect/>
            </a:stretch>
          </p:blipFill>
          <p:spPr>
            <a:xfrm>
              <a:off x="436273" y="3298530"/>
              <a:ext cx="2737922" cy="980748"/>
            </a:xfrm>
            <a:prstGeom prst="rect">
              <a:avLst/>
            </a:prstGeom>
            <a:solidFill>
              <a:schemeClr val="tx1"/>
            </a:solidFill>
          </p:spPr>
        </p:pic>
      </p:grpSp>
      <p:sp>
        <p:nvSpPr>
          <p:cNvPr id="6" name="Alternate Process 5"/>
          <p:cNvSpPr/>
          <p:nvPr/>
        </p:nvSpPr>
        <p:spPr>
          <a:xfrm>
            <a:off x="136150" y="3180854"/>
            <a:ext cx="2362898" cy="938237"/>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t>d</a:t>
            </a:r>
            <a:r>
              <a:rPr lang="en-US" sz="2000" dirty="0" smtClean="0"/>
              <a:t>escribe each census tract &amp; their businesses</a:t>
            </a:r>
            <a:endParaRPr lang="en-US" sz="2000" dirty="0"/>
          </a:p>
        </p:txBody>
      </p:sp>
      <p:sp>
        <p:nvSpPr>
          <p:cNvPr id="15" name="Shape 110"/>
          <p:cNvSpPr txBox="1">
            <a:spLocks/>
          </p:cNvSpPr>
          <p:nvPr/>
        </p:nvSpPr>
        <p:spPr>
          <a:xfrm>
            <a:off x="377537" y="1654171"/>
            <a:ext cx="2230948" cy="130928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1900" dirty="0"/>
              <a:t>p</a:t>
            </a:r>
            <a:r>
              <a:rPr lang="en-US" sz="1900" dirty="0" smtClean="0"/>
              <a:t>opulation, housing, income, &amp; employment data, census tracts</a:t>
            </a:r>
            <a:endParaRPr lang="en" sz="1900" dirty="0"/>
          </a:p>
        </p:txBody>
      </p:sp>
      <p:cxnSp>
        <p:nvCxnSpPr>
          <p:cNvPr id="16" name="Straight Arrow Connector 15"/>
          <p:cNvCxnSpPr/>
          <p:nvPr/>
        </p:nvCxnSpPr>
        <p:spPr>
          <a:xfrm>
            <a:off x="354663" y="1734307"/>
            <a:ext cx="0" cy="1412221"/>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19" name="Shape 110"/>
          <p:cNvSpPr txBox="1">
            <a:spLocks/>
          </p:cNvSpPr>
          <p:nvPr/>
        </p:nvSpPr>
        <p:spPr>
          <a:xfrm>
            <a:off x="377537" y="4336487"/>
            <a:ext cx="2121511" cy="117198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1900" dirty="0" smtClean="0"/>
              <a:t>SD business age &amp; location, type of business</a:t>
            </a:r>
            <a:endParaRPr lang="en" sz="1900" dirty="0"/>
          </a:p>
        </p:txBody>
      </p:sp>
      <p:cxnSp>
        <p:nvCxnSpPr>
          <p:cNvPr id="20" name="Straight Arrow Connector 19"/>
          <p:cNvCxnSpPr/>
          <p:nvPr/>
        </p:nvCxnSpPr>
        <p:spPr>
          <a:xfrm flipV="1">
            <a:off x="2499048" y="1894495"/>
            <a:ext cx="797902" cy="1286363"/>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30" name="Alternate Process 29"/>
          <p:cNvSpPr/>
          <p:nvPr/>
        </p:nvSpPr>
        <p:spPr>
          <a:xfrm>
            <a:off x="3296950" y="933374"/>
            <a:ext cx="2973159" cy="961121"/>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smtClean="0"/>
              <a:t>linear regression with input data &amp; calculated </a:t>
            </a:r>
            <a:r>
              <a:rPr lang="en-US" sz="2000" dirty="0"/>
              <a:t>WhereSIOUS </a:t>
            </a:r>
            <a:r>
              <a:rPr lang="en-US" sz="2000" dirty="0" smtClean="0"/>
              <a:t>scores</a:t>
            </a:r>
            <a:endParaRPr lang="en-US" sz="2000" dirty="0"/>
          </a:p>
        </p:txBody>
      </p:sp>
      <p:cxnSp>
        <p:nvCxnSpPr>
          <p:cNvPr id="31" name="Straight Arrow Connector 30"/>
          <p:cNvCxnSpPr/>
          <p:nvPr/>
        </p:nvCxnSpPr>
        <p:spPr>
          <a:xfrm flipV="1">
            <a:off x="354663" y="4141972"/>
            <a:ext cx="0" cy="1300328"/>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527711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74" name="Shape 74"/>
          <p:cNvPicPr preferRelativeResize="0">
            <a:picLocks noChangeAspect="1"/>
          </p:cNvPicPr>
          <p:nvPr/>
        </p:nvPicPr>
        <p:blipFill>
          <a:blip r:embed="rId3">
            <a:alphaModFix/>
          </a:blip>
          <a:stretch>
            <a:fillRect/>
          </a:stretch>
        </p:blipFill>
        <p:spPr>
          <a:xfrm>
            <a:off x="120500" y="711664"/>
            <a:ext cx="2121881" cy="1022643"/>
          </a:xfrm>
          <a:prstGeom prst="rect">
            <a:avLst/>
          </a:prstGeom>
          <a:noFill/>
          <a:ln>
            <a:noFill/>
          </a:ln>
        </p:spPr>
      </p:pic>
      <p:sp>
        <p:nvSpPr>
          <p:cNvPr id="10" name="Shape 110"/>
          <p:cNvSpPr txBox="1">
            <a:spLocks/>
          </p:cNvSpPr>
          <p:nvPr/>
        </p:nvSpPr>
        <p:spPr>
          <a:xfrm>
            <a:off x="136150" y="-6169"/>
            <a:ext cx="8884800" cy="763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3600" dirty="0" smtClean="0"/>
              <a:t>From Data to WhereSIOUS Score</a:t>
            </a:r>
            <a:endParaRPr lang="en" sz="3600" dirty="0"/>
          </a:p>
        </p:txBody>
      </p:sp>
      <p:grpSp>
        <p:nvGrpSpPr>
          <p:cNvPr id="5" name="Group 4"/>
          <p:cNvGrpSpPr>
            <a:grpSpLocks noChangeAspect="1"/>
          </p:cNvGrpSpPr>
          <p:nvPr/>
        </p:nvGrpSpPr>
        <p:grpSpPr>
          <a:xfrm>
            <a:off x="136150" y="5442300"/>
            <a:ext cx="1828800" cy="1304136"/>
            <a:chOff x="436273" y="3298530"/>
            <a:chExt cx="2737922" cy="1952440"/>
          </a:xfrm>
        </p:grpSpPr>
        <p:pic>
          <p:nvPicPr>
            <p:cNvPr id="3" name="Picture 2"/>
            <p:cNvPicPr>
              <a:picLocks noChangeAspect="1"/>
            </p:cNvPicPr>
            <p:nvPr/>
          </p:nvPicPr>
          <p:blipFill>
            <a:blip r:embed="rId4"/>
            <a:stretch>
              <a:fillRect/>
            </a:stretch>
          </p:blipFill>
          <p:spPr>
            <a:xfrm>
              <a:off x="436273" y="4279278"/>
              <a:ext cx="2737921" cy="971692"/>
            </a:xfrm>
            <a:prstGeom prst="rect">
              <a:avLst/>
            </a:prstGeom>
          </p:spPr>
        </p:pic>
        <p:pic>
          <p:nvPicPr>
            <p:cNvPr id="4" name="Picture 3"/>
            <p:cNvPicPr>
              <a:picLocks noChangeAspect="1"/>
            </p:cNvPicPr>
            <p:nvPr/>
          </p:nvPicPr>
          <p:blipFill>
            <a:blip r:embed="rId5"/>
            <a:stretch>
              <a:fillRect/>
            </a:stretch>
          </p:blipFill>
          <p:spPr>
            <a:xfrm>
              <a:off x="436273" y="3298530"/>
              <a:ext cx="2737922" cy="980748"/>
            </a:xfrm>
            <a:prstGeom prst="rect">
              <a:avLst/>
            </a:prstGeom>
            <a:solidFill>
              <a:schemeClr val="tx1"/>
            </a:solidFill>
          </p:spPr>
        </p:pic>
      </p:grpSp>
      <p:sp>
        <p:nvSpPr>
          <p:cNvPr id="6" name="Alternate Process 5"/>
          <p:cNvSpPr/>
          <p:nvPr/>
        </p:nvSpPr>
        <p:spPr>
          <a:xfrm>
            <a:off x="136150" y="3180854"/>
            <a:ext cx="2362898" cy="938237"/>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t>d</a:t>
            </a:r>
            <a:r>
              <a:rPr lang="en-US" sz="2000" dirty="0" smtClean="0"/>
              <a:t>escribe each census tract &amp; their businesses</a:t>
            </a:r>
            <a:endParaRPr lang="en-US" sz="2000" dirty="0"/>
          </a:p>
        </p:txBody>
      </p:sp>
      <p:sp>
        <p:nvSpPr>
          <p:cNvPr id="15" name="Shape 110"/>
          <p:cNvSpPr txBox="1">
            <a:spLocks/>
          </p:cNvSpPr>
          <p:nvPr/>
        </p:nvSpPr>
        <p:spPr>
          <a:xfrm>
            <a:off x="377537" y="1654171"/>
            <a:ext cx="2230948" cy="130928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1900" dirty="0"/>
              <a:t>p</a:t>
            </a:r>
            <a:r>
              <a:rPr lang="en-US" sz="1900" dirty="0" smtClean="0"/>
              <a:t>opulation, housing, income, &amp; employment data, census tracts</a:t>
            </a:r>
            <a:endParaRPr lang="en" sz="1900" dirty="0"/>
          </a:p>
        </p:txBody>
      </p:sp>
      <p:cxnSp>
        <p:nvCxnSpPr>
          <p:cNvPr id="16" name="Straight Arrow Connector 15"/>
          <p:cNvCxnSpPr/>
          <p:nvPr/>
        </p:nvCxnSpPr>
        <p:spPr>
          <a:xfrm>
            <a:off x="354663" y="1734307"/>
            <a:ext cx="0" cy="1412221"/>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19" name="Shape 110"/>
          <p:cNvSpPr txBox="1">
            <a:spLocks/>
          </p:cNvSpPr>
          <p:nvPr/>
        </p:nvSpPr>
        <p:spPr>
          <a:xfrm>
            <a:off x="377537" y="4336487"/>
            <a:ext cx="2121511" cy="117198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1900" dirty="0" smtClean="0"/>
              <a:t>SD business age &amp; location, type of business</a:t>
            </a:r>
            <a:endParaRPr lang="en" sz="1900" dirty="0"/>
          </a:p>
        </p:txBody>
      </p:sp>
      <p:cxnSp>
        <p:nvCxnSpPr>
          <p:cNvPr id="20" name="Straight Arrow Connector 19"/>
          <p:cNvCxnSpPr/>
          <p:nvPr/>
        </p:nvCxnSpPr>
        <p:spPr>
          <a:xfrm flipV="1">
            <a:off x="2499048" y="1894495"/>
            <a:ext cx="797902" cy="1286363"/>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30" name="Alternate Process 29"/>
          <p:cNvSpPr/>
          <p:nvPr/>
        </p:nvSpPr>
        <p:spPr>
          <a:xfrm>
            <a:off x="3296950" y="933374"/>
            <a:ext cx="2973159" cy="961121"/>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smtClean="0"/>
              <a:t>linear regression with input data &amp; calculated </a:t>
            </a:r>
            <a:r>
              <a:rPr lang="en-US" sz="2000" dirty="0"/>
              <a:t>WhereSIOUS </a:t>
            </a:r>
            <a:r>
              <a:rPr lang="en-US" sz="2000" dirty="0" smtClean="0"/>
              <a:t>scores</a:t>
            </a:r>
            <a:endParaRPr lang="en-US" sz="2000" dirty="0"/>
          </a:p>
        </p:txBody>
      </p:sp>
      <p:cxnSp>
        <p:nvCxnSpPr>
          <p:cNvPr id="31" name="Straight Arrow Connector 30"/>
          <p:cNvCxnSpPr/>
          <p:nvPr/>
        </p:nvCxnSpPr>
        <p:spPr>
          <a:xfrm flipV="1">
            <a:off x="354663" y="4141972"/>
            <a:ext cx="0" cy="1300328"/>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34" name="Alternate Process 33"/>
          <p:cNvSpPr/>
          <p:nvPr/>
        </p:nvSpPr>
        <p:spPr>
          <a:xfrm>
            <a:off x="7057093" y="2677570"/>
            <a:ext cx="2021062" cy="1212845"/>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t>p</a:t>
            </a:r>
            <a:r>
              <a:rPr lang="en-US" sz="2000" dirty="0" smtClean="0"/>
              <a:t>redict WhereSIOUS score for each census tract</a:t>
            </a:r>
            <a:endParaRPr lang="en-US" sz="2000" dirty="0"/>
          </a:p>
        </p:txBody>
      </p:sp>
      <p:cxnSp>
        <p:nvCxnSpPr>
          <p:cNvPr id="37" name="Straight Arrow Connector 36"/>
          <p:cNvCxnSpPr/>
          <p:nvPr/>
        </p:nvCxnSpPr>
        <p:spPr>
          <a:xfrm>
            <a:off x="6274365" y="1866747"/>
            <a:ext cx="785825" cy="833546"/>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527711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74" name="Shape 74"/>
          <p:cNvPicPr preferRelativeResize="0">
            <a:picLocks noChangeAspect="1"/>
          </p:cNvPicPr>
          <p:nvPr/>
        </p:nvPicPr>
        <p:blipFill>
          <a:blip r:embed="rId3">
            <a:alphaModFix/>
          </a:blip>
          <a:stretch>
            <a:fillRect/>
          </a:stretch>
        </p:blipFill>
        <p:spPr>
          <a:xfrm>
            <a:off x="120500" y="711664"/>
            <a:ext cx="2121881" cy="1022643"/>
          </a:xfrm>
          <a:prstGeom prst="rect">
            <a:avLst/>
          </a:prstGeom>
          <a:noFill/>
          <a:ln>
            <a:noFill/>
          </a:ln>
        </p:spPr>
      </p:pic>
      <p:sp>
        <p:nvSpPr>
          <p:cNvPr id="10" name="Shape 110"/>
          <p:cNvSpPr txBox="1">
            <a:spLocks/>
          </p:cNvSpPr>
          <p:nvPr/>
        </p:nvSpPr>
        <p:spPr>
          <a:xfrm>
            <a:off x="136150" y="-6169"/>
            <a:ext cx="8884800" cy="763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3600" dirty="0" smtClean="0"/>
              <a:t>From Data to WhereSIOUS Score</a:t>
            </a:r>
            <a:endParaRPr lang="en" sz="3600" dirty="0"/>
          </a:p>
        </p:txBody>
      </p:sp>
      <p:grpSp>
        <p:nvGrpSpPr>
          <p:cNvPr id="5" name="Group 4"/>
          <p:cNvGrpSpPr>
            <a:grpSpLocks noChangeAspect="1"/>
          </p:cNvGrpSpPr>
          <p:nvPr/>
        </p:nvGrpSpPr>
        <p:grpSpPr>
          <a:xfrm>
            <a:off x="136150" y="5442300"/>
            <a:ext cx="1828800" cy="1304136"/>
            <a:chOff x="436273" y="3298530"/>
            <a:chExt cx="2737922" cy="1952440"/>
          </a:xfrm>
        </p:grpSpPr>
        <p:pic>
          <p:nvPicPr>
            <p:cNvPr id="3" name="Picture 2"/>
            <p:cNvPicPr>
              <a:picLocks noChangeAspect="1"/>
            </p:cNvPicPr>
            <p:nvPr/>
          </p:nvPicPr>
          <p:blipFill>
            <a:blip r:embed="rId4"/>
            <a:stretch>
              <a:fillRect/>
            </a:stretch>
          </p:blipFill>
          <p:spPr>
            <a:xfrm>
              <a:off x="436273" y="4279278"/>
              <a:ext cx="2737921" cy="971692"/>
            </a:xfrm>
            <a:prstGeom prst="rect">
              <a:avLst/>
            </a:prstGeom>
          </p:spPr>
        </p:pic>
        <p:pic>
          <p:nvPicPr>
            <p:cNvPr id="4" name="Picture 3"/>
            <p:cNvPicPr>
              <a:picLocks noChangeAspect="1"/>
            </p:cNvPicPr>
            <p:nvPr/>
          </p:nvPicPr>
          <p:blipFill>
            <a:blip r:embed="rId5"/>
            <a:stretch>
              <a:fillRect/>
            </a:stretch>
          </p:blipFill>
          <p:spPr>
            <a:xfrm>
              <a:off x="436273" y="3298530"/>
              <a:ext cx="2737922" cy="980748"/>
            </a:xfrm>
            <a:prstGeom prst="rect">
              <a:avLst/>
            </a:prstGeom>
            <a:solidFill>
              <a:schemeClr val="tx1"/>
            </a:solidFill>
          </p:spPr>
        </p:pic>
      </p:grpSp>
      <p:sp>
        <p:nvSpPr>
          <p:cNvPr id="6" name="Alternate Process 5"/>
          <p:cNvSpPr/>
          <p:nvPr/>
        </p:nvSpPr>
        <p:spPr>
          <a:xfrm>
            <a:off x="136150" y="3180854"/>
            <a:ext cx="2362898" cy="938237"/>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t>d</a:t>
            </a:r>
            <a:r>
              <a:rPr lang="en-US" sz="2000" dirty="0" smtClean="0"/>
              <a:t>escribe each census tract &amp; their businesses</a:t>
            </a:r>
            <a:endParaRPr lang="en-US" sz="2000" dirty="0"/>
          </a:p>
        </p:txBody>
      </p:sp>
      <p:sp>
        <p:nvSpPr>
          <p:cNvPr id="15" name="Shape 110"/>
          <p:cNvSpPr txBox="1">
            <a:spLocks/>
          </p:cNvSpPr>
          <p:nvPr/>
        </p:nvSpPr>
        <p:spPr>
          <a:xfrm>
            <a:off x="377537" y="1654171"/>
            <a:ext cx="2230948" cy="130928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1900" dirty="0"/>
              <a:t>p</a:t>
            </a:r>
            <a:r>
              <a:rPr lang="en-US" sz="1900" dirty="0" smtClean="0"/>
              <a:t>opulation, housing, income, &amp; employment data, census tracts</a:t>
            </a:r>
            <a:endParaRPr lang="en" sz="1900" dirty="0"/>
          </a:p>
        </p:txBody>
      </p:sp>
      <p:cxnSp>
        <p:nvCxnSpPr>
          <p:cNvPr id="16" name="Straight Arrow Connector 15"/>
          <p:cNvCxnSpPr/>
          <p:nvPr/>
        </p:nvCxnSpPr>
        <p:spPr>
          <a:xfrm>
            <a:off x="354663" y="1734307"/>
            <a:ext cx="0" cy="1412221"/>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19" name="Shape 110"/>
          <p:cNvSpPr txBox="1">
            <a:spLocks/>
          </p:cNvSpPr>
          <p:nvPr/>
        </p:nvSpPr>
        <p:spPr>
          <a:xfrm>
            <a:off x="377537" y="4336487"/>
            <a:ext cx="2121511" cy="117198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1900" dirty="0" smtClean="0"/>
              <a:t>SD business age &amp; location, type of business</a:t>
            </a:r>
            <a:endParaRPr lang="en" sz="1900" dirty="0"/>
          </a:p>
        </p:txBody>
      </p:sp>
      <p:cxnSp>
        <p:nvCxnSpPr>
          <p:cNvPr id="20" name="Straight Arrow Connector 19"/>
          <p:cNvCxnSpPr/>
          <p:nvPr/>
        </p:nvCxnSpPr>
        <p:spPr>
          <a:xfrm flipV="1">
            <a:off x="2499048" y="1894495"/>
            <a:ext cx="797902" cy="1286363"/>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30" name="Alternate Process 29"/>
          <p:cNvSpPr/>
          <p:nvPr/>
        </p:nvSpPr>
        <p:spPr>
          <a:xfrm>
            <a:off x="3296950" y="933374"/>
            <a:ext cx="2973159" cy="961121"/>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smtClean="0"/>
              <a:t>linear regression with input data &amp; calculated </a:t>
            </a:r>
            <a:r>
              <a:rPr lang="en-US" sz="2000" dirty="0"/>
              <a:t>WhereSIOUS </a:t>
            </a:r>
            <a:r>
              <a:rPr lang="en-US" sz="2000" dirty="0" smtClean="0"/>
              <a:t>scores</a:t>
            </a:r>
            <a:endParaRPr lang="en-US" sz="2000" dirty="0"/>
          </a:p>
        </p:txBody>
      </p:sp>
      <p:cxnSp>
        <p:nvCxnSpPr>
          <p:cNvPr id="31" name="Straight Arrow Connector 30"/>
          <p:cNvCxnSpPr/>
          <p:nvPr/>
        </p:nvCxnSpPr>
        <p:spPr>
          <a:xfrm flipV="1">
            <a:off x="354663" y="4141972"/>
            <a:ext cx="0" cy="1300328"/>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34" name="Alternate Process 33"/>
          <p:cNvSpPr/>
          <p:nvPr/>
        </p:nvSpPr>
        <p:spPr>
          <a:xfrm>
            <a:off x="7057093" y="2677570"/>
            <a:ext cx="2021062" cy="1212845"/>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t>p</a:t>
            </a:r>
            <a:r>
              <a:rPr lang="en-US" sz="2000" dirty="0" smtClean="0"/>
              <a:t>redict WhereSIOUS score for each census tract</a:t>
            </a:r>
            <a:endParaRPr lang="en-US" sz="2000" dirty="0"/>
          </a:p>
        </p:txBody>
      </p:sp>
      <p:cxnSp>
        <p:nvCxnSpPr>
          <p:cNvPr id="37" name="Straight Arrow Connector 36"/>
          <p:cNvCxnSpPr/>
          <p:nvPr/>
        </p:nvCxnSpPr>
        <p:spPr>
          <a:xfrm>
            <a:off x="6274365" y="1866747"/>
            <a:ext cx="785825" cy="833546"/>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58" name="Alternate Process 57"/>
          <p:cNvSpPr/>
          <p:nvPr/>
        </p:nvSpPr>
        <p:spPr>
          <a:xfrm>
            <a:off x="3045248" y="5463026"/>
            <a:ext cx="3170828" cy="1189634"/>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smtClean="0"/>
              <a:t>output WhereSIOUS score for a given census tract</a:t>
            </a:r>
            <a:endParaRPr lang="en-US" sz="2400" dirty="0"/>
          </a:p>
        </p:txBody>
      </p:sp>
      <p:cxnSp>
        <p:nvCxnSpPr>
          <p:cNvPr id="77" name="Straight Arrow Connector 76"/>
          <p:cNvCxnSpPr/>
          <p:nvPr/>
        </p:nvCxnSpPr>
        <p:spPr>
          <a:xfrm flipH="1">
            <a:off x="6216076" y="3881214"/>
            <a:ext cx="844116" cy="1561086"/>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527711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74" name="Shape 74"/>
          <p:cNvPicPr preferRelativeResize="0">
            <a:picLocks noChangeAspect="1"/>
          </p:cNvPicPr>
          <p:nvPr/>
        </p:nvPicPr>
        <p:blipFill>
          <a:blip r:embed="rId3">
            <a:alphaModFix/>
          </a:blip>
          <a:stretch>
            <a:fillRect/>
          </a:stretch>
        </p:blipFill>
        <p:spPr>
          <a:xfrm>
            <a:off x="120500" y="711664"/>
            <a:ext cx="2121881" cy="1022643"/>
          </a:xfrm>
          <a:prstGeom prst="rect">
            <a:avLst/>
          </a:prstGeom>
          <a:noFill/>
          <a:ln>
            <a:noFill/>
          </a:ln>
        </p:spPr>
      </p:pic>
      <p:sp>
        <p:nvSpPr>
          <p:cNvPr id="10" name="Shape 110"/>
          <p:cNvSpPr txBox="1">
            <a:spLocks/>
          </p:cNvSpPr>
          <p:nvPr/>
        </p:nvSpPr>
        <p:spPr>
          <a:xfrm>
            <a:off x="136150" y="-6169"/>
            <a:ext cx="8884800" cy="763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3600" dirty="0" smtClean="0"/>
              <a:t>From Data to WhereSIOUS Score</a:t>
            </a:r>
            <a:endParaRPr lang="en" sz="3600" dirty="0"/>
          </a:p>
        </p:txBody>
      </p:sp>
      <p:grpSp>
        <p:nvGrpSpPr>
          <p:cNvPr id="5" name="Group 4"/>
          <p:cNvGrpSpPr>
            <a:grpSpLocks noChangeAspect="1"/>
          </p:cNvGrpSpPr>
          <p:nvPr/>
        </p:nvGrpSpPr>
        <p:grpSpPr>
          <a:xfrm>
            <a:off x="136150" y="5442300"/>
            <a:ext cx="1828800" cy="1304136"/>
            <a:chOff x="436273" y="3298530"/>
            <a:chExt cx="2737922" cy="1952440"/>
          </a:xfrm>
        </p:grpSpPr>
        <p:pic>
          <p:nvPicPr>
            <p:cNvPr id="3" name="Picture 2"/>
            <p:cNvPicPr>
              <a:picLocks noChangeAspect="1"/>
            </p:cNvPicPr>
            <p:nvPr/>
          </p:nvPicPr>
          <p:blipFill>
            <a:blip r:embed="rId4"/>
            <a:stretch>
              <a:fillRect/>
            </a:stretch>
          </p:blipFill>
          <p:spPr>
            <a:xfrm>
              <a:off x="436273" y="4279278"/>
              <a:ext cx="2737921" cy="971692"/>
            </a:xfrm>
            <a:prstGeom prst="rect">
              <a:avLst/>
            </a:prstGeom>
          </p:spPr>
        </p:pic>
        <p:pic>
          <p:nvPicPr>
            <p:cNvPr id="4" name="Picture 3"/>
            <p:cNvPicPr>
              <a:picLocks noChangeAspect="1"/>
            </p:cNvPicPr>
            <p:nvPr/>
          </p:nvPicPr>
          <p:blipFill>
            <a:blip r:embed="rId5"/>
            <a:stretch>
              <a:fillRect/>
            </a:stretch>
          </p:blipFill>
          <p:spPr>
            <a:xfrm>
              <a:off x="436273" y="3298530"/>
              <a:ext cx="2737922" cy="980748"/>
            </a:xfrm>
            <a:prstGeom prst="rect">
              <a:avLst/>
            </a:prstGeom>
            <a:solidFill>
              <a:schemeClr val="tx1"/>
            </a:solidFill>
          </p:spPr>
        </p:pic>
      </p:grpSp>
      <p:sp>
        <p:nvSpPr>
          <p:cNvPr id="6" name="Alternate Process 5"/>
          <p:cNvSpPr/>
          <p:nvPr/>
        </p:nvSpPr>
        <p:spPr>
          <a:xfrm>
            <a:off x="136150" y="3180854"/>
            <a:ext cx="2362898" cy="938237"/>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t>d</a:t>
            </a:r>
            <a:r>
              <a:rPr lang="en-US" sz="2000" dirty="0" smtClean="0"/>
              <a:t>escribe each census tract &amp; their businesses</a:t>
            </a:r>
            <a:endParaRPr lang="en-US" sz="2000" dirty="0"/>
          </a:p>
        </p:txBody>
      </p:sp>
      <p:sp>
        <p:nvSpPr>
          <p:cNvPr id="15" name="Shape 110"/>
          <p:cNvSpPr txBox="1">
            <a:spLocks/>
          </p:cNvSpPr>
          <p:nvPr/>
        </p:nvSpPr>
        <p:spPr>
          <a:xfrm>
            <a:off x="377537" y="1654171"/>
            <a:ext cx="2230948" cy="130928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1900" dirty="0"/>
              <a:t>p</a:t>
            </a:r>
            <a:r>
              <a:rPr lang="en-US" sz="1900" dirty="0" smtClean="0"/>
              <a:t>opulation, housing, income, &amp; employment data, census tracts</a:t>
            </a:r>
            <a:endParaRPr lang="en" sz="1900" dirty="0"/>
          </a:p>
        </p:txBody>
      </p:sp>
      <p:cxnSp>
        <p:nvCxnSpPr>
          <p:cNvPr id="16" name="Straight Arrow Connector 15"/>
          <p:cNvCxnSpPr/>
          <p:nvPr/>
        </p:nvCxnSpPr>
        <p:spPr>
          <a:xfrm>
            <a:off x="354663" y="1734307"/>
            <a:ext cx="0" cy="1412221"/>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19" name="Shape 110"/>
          <p:cNvSpPr txBox="1">
            <a:spLocks/>
          </p:cNvSpPr>
          <p:nvPr/>
        </p:nvSpPr>
        <p:spPr>
          <a:xfrm>
            <a:off x="377537" y="4336487"/>
            <a:ext cx="2121511" cy="117198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1900" dirty="0" smtClean="0"/>
              <a:t>SD business age &amp; location, type of business</a:t>
            </a:r>
            <a:endParaRPr lang="en" sz="1900" dirty="0"/>
          </a:p>
        </p:txBody>
      </p:sp>
      <p:cxnSp>
        <p:nvCxnSpPr>
          <p:cNvPr id="20" name="Straight Arrow Connector 19"/>
          <p:cNvCxnSpPr/>
          <p:nvPr/>
        </p:nvCxnSpPr>
        <p:spPr>
          <a:xfrm flipV="1">
            <a:off x="2499048" y="1894495"/>
            <a:ext cx="797902" cy="1286363"/>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30" name="Alternate Process 29"/>
          <p:cNvSpPr/>
          <p:nvPr/>
        </p:nvSpPr>
        <p:spPr>
          <a:xfrm>
            <a:off x="3296950" y="933374"/>
            <a:ext cx="2973159" cy="961121"/>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smtClean="0"/>
              <a:t>linear regression with input data &amp; calculated </a:t>
            </a:r>
            <a:r>
              <a:rPr lang="en-US" sz="2000" dirty="0"/>
              <a:t>WhereSIOUS </a:t>
            </a:r>
            <a:r>
              <a:rPr lang="en-US" sz="2000" dirty="0" smtClean="0"/>
              <a:t>scores</a:t>
            </a:r>
            <a:endParaRPr lang="en-US" sz="2000" dirty="0"/>
          </a:p>
        </p:txBody>
      </p:sp>
      <p:cxnSp>
        <p:nvCxnSpPr>
          <p:cNvPr id="31" name="Straight Arrow Connector 30"/>
          <p:cNvCxnSpPr/>
          <p:nvPr/>
        </p:nvCxnSpPr>
        <p:spPr>
          <a:xfrm flipV="1">
            <a:off x="354663" y="4141972"/>
            <a:ext cx="0" cy="1300328"/>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34" name="Alternate Process 33"/>
          <p:cNvSpPr/>
          <p:nvPr/>
        </p:nvSpPr>
        <p:spPr>
          <a:xfrm>
            <a:off x="7057093" y="2677570"/>
            <a:ext cx="2021062" cy="1212845"/>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t>p</a:t>
            </a:r>
            <a:r>
              <a:rPr lang="en-US" sz="2000" dirty="0" smtClean="0"/>
              <a:t>redict WhereSIOUS score for each census tract</a:t>
            </a:r>
            <a:endParaRPr lang="en-US" sz="2000" dirty="0"/>
          </a:p>
        </p:txBody>
      </p:sp>
      <p:cxnSp>
        <p:nvCxnSpPr>
          <p:cNvPr id="37" name="Straight Arrow Connector 36"/>
          <p:cNvCxnSpPr/>
          <p:nvPr/>
        </p:nvCxnSpPr>
        <p:spPr>
          <a:xfrm>
            <a:off x="6274365" y="1866747"/>
            <a:ext cx="785825" cy="833546"/>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56" name="Alternate Process 55"/>
          <p:cNvSpPr/>
          <p:nvPr/>
        </p:nvSpPr>
        <p:spPr>
          <a:xfrm>
            <a:off x="3251181" y="2860483"/>
            <a:ext cx="2501846" cy="961118"/>
          </a:xfrm>
          <a:prstGeom prst="flowChartAlternateProcess">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a:t>u</a:t>
            </a:r>
            <a:r>
              <a:rPr lang="en-US" sz="2000" dirty="0" smtClean="0"/>
              <a:t>ser enters an address (&amp; optional business type)</a:t>
            </a:r>
            <a:endParaRPr lang="en-US" sz="2000" dirty="0"/>
          </a:p>
        </p:txBody>
      </p:sp>
      <p:sp>
        <p:nvSpPr>
          <p:cNvPr id="58" name="Alternate Process 57"/>
          <p:cNvSpPr/>
          <p:nvPr/>
        </p:nvSpPr>
        <p:spPr>
          <a:xfrm>
            <a:off x="3045248" y="5463026"/>
            <a:ext cx="3170828" cy="1189634"/>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smtClean="0"/>
              <a:t>output WhereSIOUS score for a given census tract</a:t>
            </a:r>
            <a:endParaRPr lang="en-US" sz="2400" dirty="0"/>
          </a:p>
        </p:txBody>
      </p:sp>
      <p:cxnSp>
        <p:nvCxnSpPr>
          <p:cNvPr id="77" name="Straight Arrow Connector 76"/>
          <p:cNvCxnSpPr/>
          <p:nvPr/>
        </p:nvCxnSpPr>
        <p:spPr>
          <a:xfrm flipH="1">
            <a:off x="6216076" y="3881214"/>
            <a:ext cx="844116" cy="1561086"/>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p:nvPr/>
        </p:nvCxnSpPr>
        <p:spPr>
          <a:xfrm>
            <a:off x="3672466" y="3881214"/>
            <a:ext cx="0" cy="1526760"/>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108" name="Shape 110"/>
          <p:cNvSpPr txBox="1">
            <a:spLocks/>
          </p:cNvSpPr>
          <p:nvPr/>
        </p:nvSpPr>
        <p:spPr>
          <a:xfrm>
            <a:off x="3700192" y="4041402"/>
            <a:ext cx="1791346" cy="1071428"/>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1900" dirty="0"/>
              <a:t>c</a:t>
            </a:r>
            <a:r>
              <a:rPr lang="en-US" sz="1900" dirty="0" smtClean="0"/>
              <a:t>onvert </a:t>
            </a:r>
          </a:p>
          <a:p>
            <a:r>
              <a:rPr lang="en-US" sz="1900" dirty="0" smtClean="0"/>
              <a:t>address to </a:t>
            </a:r>
          </a:p>
          <a:p>
            <a:r>
              <a:rPr lang="en-US" sz="1900" dirty="0" smtClean="0"/>
              <a:t>census tract</a:t>
            </a:r>
            <a:endParaRPr lang="en" sz="1900" dirty="0"/>
          </a:p>
        </p:txBody>
      </p:sp>
    </p:spTree>
    <p:extLst>
      <p:ext uri="{BB962C8B-B14F-4D97-AF65-F5344CB8AC3E}">
        <p14:creationId xmlns:p14="http://schemas.microsoft.com/office/powerpoint/2010/main" val="289527711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imple-dark-2">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211</TotalTime>
  <Words>751</Words>
  <Application>Microsoft Macintosh PowerPoint</Application>
  <PresentationFormat>On-screen Show (4:3)</PresentationFormat>
  <Paragraphs>79</Paragraphs>
  <Slides>13</Slides>
  <Notes>13</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simple-dark-2</vt:lpstr>
      <vt:lpstr>WhereSIOUS - San Diego  Where Should I Open Up Shop? </vt:lpstr>
      <vt:lpstr>WhereSIOUS - San Diego  Where Should I Open Up Shop? </vt:lpstr>
      <vt:lpstr>Longevity == Business Success</vt:lpstr>
      <vt:lpstr>Longevity  “WhereSIOUS Score”</vt:lpstr>
      <vt:lpstr>PowerPoint Presentation</vt:lpstr>
      <vt:lpstr>PowerPoint Presentation</vt:lpstr>
      <vt:lpstr>PowerPoint Presentation</vt:lpstr>
      <vt:lpstr>PowerPoint Presentation</vt:lpstr>
      <vt:lpstr>PowerPoint Presentation</vt:lpstr>
      <vt:lpstr>PowerPoint Presentation</vt:lpstr>
      <vt:lpstr>Input Scores vs. Model Output</vt:lpstr>
      <vt:lpstr>Jeffrey Silverman</vt:lpstr>
      <vt:lpstr>Census Tracts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WhereSIOUS - San Diego Where Should I Open Up Shop? </dc:title>
  <cp:lastModifiedBy>Jeffrey Silverman</cp:lastModifiedBy>
  <cp:revision>54</cp:revision>
  <dcterms:modified xsi:type="dcterms:W3CDTF">2016-09-16T20:29:57Z</dcterms:modified>
</cp:coreProperties>
</file>